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77" r:id="rId3"/>
    <p:sldId id="278" r:id="rId4"/>
    <p:sldId id="279" r:id="rId5"/>
    <p:sldId id="281" r:id="rId6"/>
    <p:sldId id="283" r:id="rId7"/>
    <p:sldId id="292" r:id="rId8"/>
    <p:sldId id="300" r:id="rId9"/>
    <p:sldId id="307" r:id="rId10"/>
    <p:sldId id="318" r:id="rId11"/>
    <p:sldId id="319" r:id="rId12"/>
    <p:sldId id="320" r:id="rId13"/>
    <p:sldId id="321" r:id="rId14"/>
    <p:sldId id="322" r:id="rId15"/>
    <p:sldId id="258" r:id="rId16"/>
    <p:sldId id="265" r:id="rId17"/>
    <p:sldId id="310" r:id="rId18"/>
    <p:sldId id="312" r:id="rId19"/>
    <p:sldId id="317" r:id="rId20"/>
    <p:sldId id="315" r:id="rId21"/>
    <p:sldId id="311" r:id="rId22"/>
    <p:sldId id="268" r:id="rId23"/>
    <p:sldId id="298" r:id="rId24"/>
    <p:sldId id="284" r:id="rId25"/>
    <p:sldId id="285" r:id="rId26"/>
    <p:sldId id="299" r:id="rId27"/>
    <p:sldId id="287" r:id="rId28"/>
    <p:sldId id="282" r:id="rId29"/>
    <p:sldId id="288" r:id="rId30"/>
    <p:sldId id="290" r:id="rId31"/>
    <p:sldId id="293" r:id="rId32"/>
    <p:sldId id="291" r:id="rId33"/>
    <p:sldId id="294" r:id="rId34"/>
    <p:sldId id="295" r:id="rId35"/>
    <p:sldId id="296" r:id="rId36"/>
    <p:sldId id="297" r:id="rId37"/>
    <p:sldId id="303" r:id="rId38"/>
    <p:sldId id="304" r:id="rId39"/>
    <p:sldId id="324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E26"/>
    <a:srgbClr val="4472C4"/>
    <a:srgbClr val="509B58"/>
    <a:srgbClr val="481D08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2966E-0532-AC99-C82E-F189EBD8CF46}" v="130" dt="2026-04-15T14:08:45.865"/>
    <p1510:client id="{4CE0F334-1E22-0EE1-D035-98125DB7CFE4}" v="3" dt="2026-04-14T17:48:30.568"/>
    <p1510:client id="{5D3751CA-3F1B-3257-A407-E9303563E0CE}" v="1618" dt="2026-04-14T18:32:25.989"/>
    <p1510:client id="{66914E0A-5986-EA01-5F99-6AA96F39FBEE}" v="1675" dt="2026-04-14T19:20:51.393"/>
    <p1510:client id="{76931733-FEA0-56A0-1B75-F6DF38390138}" v="8" dt="2026-04-15T12:01:33.643"/>
    <p1510:client id="{7A210E1F-16D8-2DA9-F965-CE3358FCB126}" v="353" dt="2026-04-14T19:09:15.121"/>
    <p1510:client id="{83015A67-3DE6-5E3B-85E5-37FED8404BF2}" v="28" dt="2026-04-14T19:25:48.506"/>
    <p1510:client id="{B60FCD46-F006-4582-815D-B43B56139FAE}" v="564" dt="2026-04-14T19:18:21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9607F-2972-4D1D-9F26-99B9F4C0FABF}" type="datetimeFigureOut">
              <a:rPr lang="de-CH" smtClean="0"/>
              <a:t>15.04.2026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503A-8121-4371-B33F-C84B749D131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9646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Verzögerungen im Ablauf:</a:t>
            </a:r>
            <a:r>
              <a:rPr lang="de-DE"/>
              <a:t> Die Bearbeitungszeit für Schlüsselelemente hat die ursprüngliche Planung deutlich überschritten.</a:t>
            </a:r>
          </a:p>
          <a:p>
            <a:endParaRPr lang="de-DE"/>
          </a:p>
          <a:p>
            <a:r>
              <a:rPr lang="de-DE" b="1"/>
              <a:t>Verschiebung von Meilensteinen:</a:t>
            </a:r>
            <a:r>
              <a:rPr lang="de-DE"/>
              <a:t> Wichtige Daten mussten aufgrund von Fehlkalkulationen in der Zeitplanung angepasst werden.</a:t>
            </a:r>
          </a:p>
          <a:p>
            <a:endParaRPr lang="de-DE"/>
          </a:p>
          <a:p>
            <a:r>
              <a:rPr lang="de-DE" b="1"/>
              <a:t>Mangelnde Parallelisierung: </a:t>
            </a:r>
            <a:r>
              <a:rPr lang="de-DE" b="0"/>
              <a:t>Begrenzte Parallelisierung von Aufgaben führte zu Mängeln in den Meilenstein Abgaben.</a:t>
            </a:r>
            <a:endParaRPr lang="de-DE"/>
          </a:p>
          <a:p>
            <a:br>
              <a:rPr lang="de-DE"/>
            </a:br>
            <a:br>
              <a:rPr lang="de-DE"/>
            </a:br>
            <a:r>
              <a:rPr lang="de-DE" b="1"/>
              <a:t>Mangelnde Eigeninitiative:</a:t>
            </a:r>
            <a:r>
              <a:rPr lang="de-DE"/>
              <a:t> Aufgaben werden teilweise nur nach ausdrücklicher Aufforderung und engmaschiger Kontrolle umgesetzt.</a:t>
            </a:r>
          </a:p>
          <a:p>
            <a:endParaRPr lang="de-DE"/>
          </a:p>
          <a:p>
            <a:r>
              <a:rPr lang="de-DE" b="1"/>
              <a:t>Compliance-Probleme:</a:t>
            </a:r>
            <a:r>
              <a:rPr lang="de-DE"/>
              <a:t> Festgelegte Regeln und </a:t>
            </a:r>
            <a:r>
              <a:rPr lang="de-DE" err="1"/>
              <a:t>Contribution</a:t>
            </a:r>
            <a:r>
              <a:rPr lang="de-DE"/>
              <a:t> Guidelines werden im Arbeitsalltag häufig übergangen.</a:t>
            </a:r>
          </a:p>
          <a:p>
            <a:endParaRPr lang="de-DE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918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30A5A-BE99-2F2D-819B-F3877138F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AEF8A7-5DC3-E8AF-3C1E-56AC65DFD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59B84B-F5CC-83E1-5BA5-59B41A08A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Interne Kommunikation</a:t>
            </a:r>
          </a:p>
          <a:p>
            <a:r>
              <a:rPr lang="de-DE" b="1"/>
              <a:t>Fehlende Transparenz:</a:t>
            </a:r>
            <a:r>
              <a:rPr lang="de-DE"/>
              <a:t> Status-Updates und Änderungen erreichen die Beteiligten nicht zeitnah.</a:t>
            </a:r>
          </a:p>
          <a:p>
            <a:endParaRPr lang="de-DE"/>
          </a:p>
          <a:p>
            <a:r>
              <a:rPr lang="de-DE" b="1"/>
              <a:t>Strukturelle Mängel</a:t>
            </a:r>
          </a:p>
          <a:p>
            <a:r>
              <a:rPr lang="de-DE" b="1"/>
              <a:t>Interne Kommunikation: </a:t>
            </a:r>
            <a:r>
              <a:rPr lang="de-DE" b="0"/>
              <a:t>Viel zu wenig. Niemand wusste was andere machen</a:t>
            </a:r>
            <a:endParaRPr lang="de-DE"/>
          </a:p>
          <a:p>
            <a:r>
              <a:rPr lang="de-DE" b="1"/>
              <a:t>Fehlende Disziplin bei Richtlinien: </a:t>
            </a:r>
            <a:r>
              <a:rPr lang="de-DE" b="0"/>
              <a:t>Missachtung führte zu </a:t>
            </a:r>
            <a:r>
              <a:rPr lang="de-DE" b="0" err="1"/>
              <a:t>konflikten</a:t>
            </a:r>
            <a:r>
              <a:rPr lang="de-DE" b="0"/>
              <a:t> im Code. Teilweise bedingt durch fehlende Erfahrung von </a:t>
            </a:r>
            <a:r>
              <a:rPr lang="de-DE" b="0" err="1"/>
              <a:t>projektarbeit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4FA8DC-7441-F747-3192-11E990801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18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Einführung verbindlicher Reporting-Zyklen:</a:t>
            </a:r>
            <a:r>
              <a:rPr lang="de-DE" dirty="0"/>
              <a:t> </a:t>
            </a:r>
            <a:r>
              <a:rPr lang="de-DE" err="1"/>
              <a:t>Regelmässige</a:t>
            </a:r>
            <a:r>
              <a:rPr lang="de-DE"/>
              <a:t> Meetings um den aktuelle </a:t>
            </a:r>
            <a:r>
              <a:rPr lang="de-DE" err="1"/>
              <a:t>nprojektstand</a:t>
            </a:r>
            <a:r>
              <a:rPr lang="de-DE"/>
              <a:t> und mögliche </a:t>
            </a:r>
            <a:r>
              <a:rPr lang="de-DE" err="1"/>
              <a:t>Schwierigkeitne</a:t>
            </a:r>
            <a:r>
              <a:rPr lang="de-DE"/>
              <a:t> frühzeitig zu beheben</a:t>
            </a:r>
          </a:p>
          <a:p>
            <a:endParaRPr lang="de-DE" dirty="0"/>
          </a:p>
          <a:p>
            <a:r>
              <a:rPr lang="de-DE" b="1"/>
              <a:t>Optimierung der Kommunikationskanäle:</a:t>
            </a:r>
            <a:r>
              <a:rPr lang="de-DE"/>
              <a:t> Etablierung klarer Strukturen für den internen Austausch.</a:t>
            </a:r>
          </a:p>
          <a:p>
            <a:endParaRPr lang="de-DE" dirty="0"/>
          </a:p>
          <a:p>
            <a:r>
              <a:rPr lang="de-DE" b="1"/>
              <a:t>Strikte Einhaltung der Checklisten:</a:t>
            </a:r>
            <a:r>
              <a:rPr lang="de-DE"/>
              <a:t> Freigaben erfolgen nur noch nach Bearbeitung gewisser Kontrollpunkte </a:t>
            </a:r>
            <a:r>
              <a:rPr lang="de-DE" b="1"/>
              <a:t>(s. </a:t>
            </a:r>
            <a:r>
              <a:rPr lang="de-DE" b="1" err="1"/>
              <a:t>Merge</a:t>
            </a:r>
            <a:r>
              <a:rPr lang="de-DE" b="1"/>
              <a:t> Pipeline)</a:t>
            </a:r>
            <a:endParaRPr lang="de-DE"/>
          </a:p>
          <a:p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81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5F41-28C7-71B2-7E5E-C90E974DC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641F8A-C71E-5217-2A14-CFA6A9A90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690A947-9E23-BBD1-DE48-0F7DF2AAF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Weitergabe an </a:t>
            </a:r>
            <a:r>
              <a:rPr lang="de-DE" b="1"/>
              <a:t>Lars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C0F498-5E6B-D5EA-920C-39AF659DC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754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BAE18-D574-135A-FB8D-E26C550F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6349427-66E9-90EF-179D-E9B8BE724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0EB903D-61FE-E018-6C8E-D6F5C5908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FADC50-FE9B-174B-ACB8-D43D1D843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003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Weitergabe an </a:t>
            </a:r>
            <a:r>
              <a:rPr lang="de-CH" b="1"/>
              <a:t>Mathis</a:t>
            </a:r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547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Positionsspiel: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strategischen Vorteil nutzen, als Letzter agieren zu dürfen.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 zu den REGELN und MECHANIKEN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6655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2146E-7390-DA74-70A8-93F800FE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046F33-95DE-89A4-6F4E-F1CD0E5BF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2C2F51-5148-BDBD-3C97-3284A0ACA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129A92-0F46-022C-51C7-BED28441E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778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13FAE-275C-250B-5CF6-67FCDF4D7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5B2823-9EDF-6889-F1D1-F76FF104F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2A28CA-85EA-5716-E49D-86DF744B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Pot gewinnen: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Entweder durch die beste Hand beim Showdown oder indem alle Gegner vorher aussteigen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de-CH"/>
          </a:p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5545B6-3BC1-CEF9-D68E-9709E0705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503A-8121-4371-B33F-C84B749D131D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051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5892A-2CFB-1EB8-1AA5-2B4ECB544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31AD7C-9312-277D-F9CC-883C19A00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4" indent="0" algn="ctr">
              <a:buNone/>
              <a:defRPr sz="1800"/>
            </a:lvl3pPr>
            <a:lvl4pPr marL="1371651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6" indent="0" algn="ctr">
              <a:buNone/>
              <a:defRPr sz="1600"/>
            </a:lvl6pPr>
            <a:lvl7pPr marL="2743303" indent="0" algn="ctr">
              <a:buNone/>
              <a:defRPr sz="1600"/>
            </a:lvl7pPr>
            <a:lvl8pPr marL="3200519" indent="0" algn="ctr">
              <a:buNone/>
              <a:defRPr sz="1600"/>
            </a:lvl8pPr>
            <a:lvl9pPr marL="3657736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75EC5F-3532-6504-71B0-8473CC6C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8C902E-540A-FF3D-FBBF-64BB9FD0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059307-8FE7-B70A-EDFD-725896DD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85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8297F-D8FB-B2CD-7635-A6F11D4C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A814E4-9C49-F858-1A3B-CD94CFEEA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954032-0130-99D0-5231-8BE8774E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C3604-89B0-AFEE-1765-F6178A3C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B8ADC1-200D-5B9B-B6CD-94A85E9B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25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16FF8BE-FCF1-DF64-786F-D2992DBF0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1EE097-A880-9CAB-791C-D4C2F049C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8C8A45-CAD7-60D5-3361-86246E31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187C1E-4964-2AD8-09A2-A36FA543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AA09FB-0802-F504-E810-87D93E6A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06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697C6-AB0D-40C7-D450-20BD8BCB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4A1A7B-85CF-04A7-1CC1-E4ABA48AF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677ADE-1B7C-7841-A5AE-38958DE6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130CCC-04DF-7299-E952-A87DBDFD9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73F987-D159-CDBE-A9E7-18BB6FC5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C5262-07D1-5254-78FC-E0F1B995E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0B299-89FD-8412-E258-C3BB68338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17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34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8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1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3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49724-F190-2BC7-04E7-ECE0628B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627E6E-FB32-EE8F-3984-0E7AF2E9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8F01BC-A5AB-150E-7AB6-D322F470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20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55A96-74BE-74C9-F3A8-FB3DD00F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0B9A06-FEC0-64F9-39BB-ECEF0CFC5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D8CC71-8CB4-1F84-DC2D-BC1B0593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B57B20-53FF-D798-CDF7-91CCE3DDB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C1EAB7-3A88-4AC6-7226-8F2627C2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8F928E-6DAA-DEB4-E501-DAEF086C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25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C1E7D-6D8C-153F-B352-D5904206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955EC4-26D0-3792-72FF-250459712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0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3" indent="0">
              <a:buNone/>
              <a:defRPr sz="1600" b="1"/>
            </a:lvl7pPr>
            <a:lvl8pPr marL="3200519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168672-2213-4E2C-F28D-A6345D45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3B558A-03A3-6A68-E6B4-EA1C95880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4" indent="0">
              <a:buNone/>
              <a:defRPr sz="1800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3" indent="0">
              <a:buNone/>
              <a:defRPr sz="1600" b="1"/>
            </a:lvl7pPr>
            <a:lvl8pPr marL="3200519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E83441-EC9C-3457-98E3-140663A6C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4B91523-D0DC-6FBA-F5A1-8AA8728B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FD581AA-081F-DBFE-0619-2D63A834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ECCDE5-6428-FD41-F22F-DFC2BC5A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43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C67CB-C569-A585-BFB3-261C6884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A1B197-D775-B7B3-1403-6573554E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6051D9-739F-82B2-A3D8-FC0C38E2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34FF20-208A-6BE7-4956-7FAEA0C0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12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AC81BA8-E874-1EFF-0108-B584C673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9EDF23-E167-BC9D-E2B8-A22DA8D04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C98882-A876-A6C4-963D-E769419A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54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6AEB8-3D75-9DF0-C04C-D0B04951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DC4B-F7E7-0454-0147-B9FA1DA7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F003C5-26C7-6730-52E8-F81EAF264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0"/>
            </a:lvl2pPr>
            <a:lvl3pPr marL="914434" indent="0">
              <a:buNone/>
              <a:defRPr sz="1200"/>
            </a:lvl3pPr>
            <a:lvl4pPr marL="1371651" indent="0">
              <a:buNone/>
              <a:defRPr sz="1000"/>
            </a:lvl4pPr>
            <a:lvl5pPr marL="1828869" indent="0">
              <a:buNone/>
              <a:defRPr sz="1000"/>
            </a:lvl5pPr>
            <a:lvl6pPr marL="2286086" indent="0">
              <a:buNone/>
              <a:defRPr sz="1000"/>
            </a:lvl6pPr>
            <a:lvl7pPr marL="2743303" indent="0">
              <a:buNone/>
              <a:defRPr sz="1000"/>
            </a:lvl7pPr>
            <a:lvl8pPr marL="3200519" indent="0">
              <a:buNone/>
              <a:defRPr sz="1000"/>
            </a:lvl8pPr>
            <a:lvl9pPr marL="365773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856136-8E4B-FAC6-0C45-1EB7F9D3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51911C-E5BC-8CDC-3E1E-873DA6B7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CB8B02-7837-75D7-A8C5-43FC764A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64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2303C-2161-331C-F1B0-77566611F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15A290-CA21-5DC5-5601-C626111E5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1"/>
            </a:lvl1pPr>
            <a:lvl2pPr marL="457217" indent="0">
              <a:buNone/>
              <a:defRPr sz="2800"/>
            </a:lvl2pPr>
            <a:lvl3pPr marL="914434" indent="0">
              <a:buNone/>
              <a:defRPr sz="2400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6" indent="0">
              <a:buNone/>
              <a:defRPr sz="2000"/>
            </a:lvl6pPr>
            <a:lvl7pPr marL="2743303" indent="0">
              <a:buNone/>
              <a:defRPr sz="2000"/>
            </a:lvl7pPr>
            <a:lvl8pPr marL="3200519" indent="0">
              <a:buNone/>
              <a:defRPr sz="2000"/>
            </a:lvl8pPr>
            <a:lvl9pPr marL="3657736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E0E9D1-7D72-85A8-FEF8-F02BD925F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0"/>
            </a:lvl2pPr>
            <a:lvl3pPr marL="914434" indent="0">
              <a:buNone/>
              <a:defRPr sz="1200"/>
            </a:lvl3pPr>
            <a:lvl4pPr marL="1371651" indent="0">
              <a:buNone/>
              <a:defRPr sz="1000"/>
            </a:lvl4pPr>
            <a:lvl5pPr marL="1828869" indent="0">
              <a:buNone/>
              <a:defRPr sz="1000"/>
            </a:lvl5pPr>
            <a:lvl6pPr marL="2286086" indent="0">
              <a:buNone/>
              <a:defRPr sz="1000"/>
            </a:lvl6pPr>
            <a:lvl7pPr marL="2743303" indent="0">
              <a:buNone/>
              <a:defRPr sz="1000"/>
            </a:lvl7pPr>
            <a:lvl8pPr marL="3200519" indent="0">
              <a:buNone/>
              <a:defRPr sz="1000"/>
            </a:lvl8pPr>
            <a:lvl9pPr marL="365773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0898C0-484E-B201-4D7F-D438694F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3FF7F8-0E1E-724A-7F3B-08967A92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6F7F01-C44F-9CAF-01CC-61479BD1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41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3276315-3E11-30A2-8522-14366513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3E033D-3652-4343-37EB-2D15FFF54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577E31-A2A6-E27E-C82F-577071376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A1DAC8-648F-4D8B-8F22-635015EABEBE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53C28A-FD8C-8A79-71F5-15E998B29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0397D8-05FE-635D-43FA-AAFEC9CC5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1B557-B6D4-483F-A34A-050C4F8F94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19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3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5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2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0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7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4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1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8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5" indent="-228608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7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4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6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3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19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6" algn="l" defTabSz="9144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83D956DD-E752-6E64-2A65-E495BC328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Grafik 3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C075A68A-7065-B2F2-2776-34FF40A9A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0" y="6373447"/>
            <a:ext cx="312614" cy="39076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A1AE53F-D0CB-90D7-0F68-4ACDDB2FBAAD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7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376B-D0B3-A5D4-FEF2-26570BFC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89FF-CFA8-E9B4-5174-ABAF2978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81C3F-F4FE-D224-C9F0-6AA92A00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6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 dirty="0">
                <a:ea typeface="+mn-lt"/>
                <a:cs typeface="+mn-lt"/>
              </a:rPr>
              <a:t>Hinzufügen eines neuen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am Beispiel von LOGIN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Request (12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Parsers (8 Zeilen)</a:t>
            </a:r>
          </a:p>
          <a:p>
            <a:pPr marL="685800" lvl="1" indent="-228600"/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05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376B-D0B3-A5D4-FEF2-26570BFC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89FF-CFA8-E9B4-5174-ABAF2978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81C3F-F4FE-D224-C9F0-6AA92A00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6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 dirty="0">
                <a:ea typeface="+mn-lt"/>
                <a:cs typeface="+mn-lt"/>
              </a:rPr>
              <a:t>Hinzufügen eines neuen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am Beispiel von LOGIN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Request (12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Parsers (8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Response (10 Zeilen)</a:t>
            </a:r>
          </a:p>
          <a:p>
            <a:pPr marL="685800" lvl="1" indent="-228600"/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232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376B-D0B3-A5D4-FEF2-26570BFC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89FF-CFA8-E9B4-5174-ABAF2978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81C3F-F4FE-D224-C9F0-6AA92A00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6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 dirty="0">
                <a:ea typeface="+mn-lt"/>
                <a:cs typeface="+mn-lt"/>
              </a:rPr>
              <a:t>Hinzufügen eines neuen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am Beispiel von LOGIN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Request (12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Parsers (8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Response (10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Handlers (27 Zeilen)</a:t>
            </a:r>
          </a:p>
          <a:p>
            <a:pPr marL="685800" lvl="1" indent="-228600"/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85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376B-D0B3-A5D4-FEF2-26570BFC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89FF-CFA8-E9B4-5174-ABAF2978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81C3F-F4FE-D224-C9F0-6AA92A00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6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 dirty="0">
                <a:ea typeface="+mn-lt"/>
                <a:cs typeface="+mn-lt"/>
              </a:rPr>
              <a:t>Hinzufügen eines neuen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am Beispiel von LOGIN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Request (12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Parsers (8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Response (10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Handlers (27 Zeilen)</a:t>
            </a:r>
          </a:p>
          <a:p>
            <a:pPr marL="685800" lvl="1" indent="-228600"/>
            <a:r>
              <a:rPr lang="de-DE" dirty="0">
                <a:ea typeface="+mn-lt"/>
                <a:cs typeface="+mn-lt"/>
              </a:rPr>
              <a:t>Registrierung des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(2 Zeilen)</a:t>
            </a:r>
          </a:p>
          <a:p>
            <a:pPr marL="685800" lvl="1" indent="-228600"/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80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376B-D0B3-A5D4-FEF2-26570BFC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89FF-CFA8-E9B4-5174-ABAF2978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81C3F-F4FE-D224-C9F0-6AA92A00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6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 dirty="0">
                <a:ea typeface="+mn-lt"/>
                <a:cs typeface="+mn-lt"/>
              </a:rPr>
              <a:t>Hinzufügen eines neuen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am Beispiel von LOGIN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Request (12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Parsers (8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Response (10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des Handlers (27 Zeilen)</a:t>
            </a:r>
          </a:p>
          <a:p>
            <a:pPr marL="685800" lvl="1" indent="-228600"/>
            <a:r>
              <a:rPr lang="de-DE" dirty="0">
                <a:ea typeface="+mn-lt"/>
                <a:cs typeface="+mn-lt"/>
              </a:rPr>
              <a:t>Registrierung des </a:t>
            </a:r>
            <a:r>
              <a:rPr lang="de-DE" err="1">
                <a:ea typeface="+mn-lt"/>
                <a:cs typeface="+mn-lt"/>
              </a:rPr>
              <a:t>Commands</a:t>
            </a:r>
            <a:r>
              <a:rPr lang="de-DE">
                <a:ea typeface="+mn-lt"/>
                <a:cs typeface="+mn-lt"/>
              </a:rPr>
              <a:t> (2 Zeilen)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In Summe unter 60 Zeilen</a:t>
            </a:r>
            <a:endParaRPr lang="de-DE" dirty="0">
              <a:ea typeface="+mn-lt"/>
              <a:cs typeface="+mn-lt"/>
            </a:endParaRPr>
          </a:p>
          <a:p>
            <a:pPr marL="685800" lvl="1" indent="-228600"/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478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A63A2-5934-CF1C-FC9D-675940E29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sz="600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3065546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9E3D2-E954-5786-121D-223C5BD1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BFAC5-D696-44B1-287D-20C1B475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Goals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D6BC89-5584-2B83-269C-1A371E65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CH"/>
              <a:t>Den Pot gewinnen </a:t>
            </a:r>
            <a:endParaRPr lang="en-US"/>
          </a:p>
          <a:p>
            <a:pPr marL="228600" indent="-228600"/>
            <a:r>
              <a:rPr lang="de-CH"/>
              <a:t>Täuschung anderer Spieler</a:t>
            </a:r>
          </a:p>
          <a:p>
            <a:pPr marL="228600" indent="-228600"/>
            <a:r>
              <a:rPr lang="de-CH"/>
              <a:t>Gewinn maximieren</a:t>
            </a:r>
          </a:p>
          <a:p>
            <a:pPr marL="228600" indent="-228600"/>
            <a:r>
              <a:rPr lang="de-CH"/>
              <a:t>Verlust minimieren</a:t>
            </a:r>
          </a:p>
          <a:p>
            <a:r>
              <a:rPr lang="de-CH"/>
              <a:t>Informationsvorteil erlangen</a:t>
            </a:r>
          </a:p>
          <a:p>
            <a:r>
              <a:rPr lang="de-CH"/>
              <a:t>Positionsspiel</a:t>
            </a:r>
          </a:p>
        </p:txBody>
      </p:sp>
    </p:spTree>
    <p:extLst>
      <p:ext uri="{BB962C8B-B14F-4D97-AF65-F5344CB8AC3E}">
        <p14:creationId xmlns:p14="http://schemas.microsoft.com/office/powerpoint/2010/main" val="425528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4463-6D8B-A7F6-3580-B56D265A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</a:t>
            </a:r>
            <a:r>
              <a:rPr lang="en-US" err="1"/>
              <a:t>Täuschung</a:t>
            </a:r>
            <a:r>
              <a:rPr lang="en-US"/>
              <a:t> </a:t>
            </a:r>
            <a:r>
              <a:rPr lang="en-US" err="1"/>
              <a:t>anderer</a:t>
            </a:r>
            <a:r>
              <a:rPr lang="en-US"/>
              <a:t> Spieler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C3E67-8A96-AB7B-EF16-85760D092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en-US"/>
              <a:t>"</a:t>
            </a:r>
            <a:r>
              <a:rPr lang="en-US" err="1"/>
              <a:t>Bluffen</a:t>
            </a:r>
            <a:r>
              <a:rPr lang="en-US"/>
              <a:t>"</a:t>
            </a:r>
          </a:p>
          <a:p>
            <a:pPr marL="228600" indent="-228600"/>
            <a:r>
              <a:rPr lang="en-US"/>
              <a:t>Das </a:t>
            </a:r>
            <a:r>
              <a:rPr lang="en-US" err="1"/>
              <a:t>eigene</a:t>
            </a:r>
            <a:r>
              <a:rPr lang="en-US"/>
              <a:t> </a:t>
            </a:r>
            <a:r>
              <a:rPr lang="en-US" err="1"/>
              <a:t>Spielverhalten</a:t>
            </a:r>
            <a:r>
              <a:rPr lang="en-US"/>
              <a:t> </a:t>
            </a:r>
            <a:r>
              <a:rPr lang="en-US" err="1"/>
              <a:t>verschlüsseln</a:t>
            </a:r>
          </a:p>
          <a:p>
            <a:pPr marL="228600" indent="-228600"/>
            <a:r>
              <a:rPr lang="en-US"/>
              <a:t>"</a:t>
            </a:r>
            <a:r>
              <a:rPr lang="en-US" err="1"/>
              <a:t>Mundbluff</a:t>
            </a:r>
            <a:r>
              <a:rPr lang="en-US"/>
              <a:t>"</a:t>
            </a:r>
          </a:p>
          <a:p>
            <a:pPr marL="228600" indent="-228600"/>
            <a:endParaRPr lang="en-US"/>
          </a:p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52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DCD9-DF8B-99E2-47AC-2E4668BE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</a:t>
            </a:r>
            <a:r>
              <a:rPr lang="en-US" err="1"/>
              <a:t>Gewinn</a:t>
            </a:r>
            <a:r>
              <a:rPr lang="en-US"/>
              <a:t> </a:t>
            </a:r>
            <a:r>
              <a:rPr lang="en-US" err="1"/>
              <a:t>maximieren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4578D-2DA2-AA03-291A-1FA43C79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en-US"/>
              <a:t>"Outs"</a:t>
            </a:r>
          </a:p>
          <a:p>
            <a:pPr marL="228600" indent="-228600"/>
            <a:r>
              <a:rPr lang="en-US"/>
              <a:t>Die </a:t>
            </a:r>
            <a:r>
              <a:rPr lang="en-US" err="1"/>
              <a:t>eigenen</a:t>
            </a:r>
            <a:r>
              <a:rPr lang="en-US"/>
              <a:t> Karten </a:t>
            </a:r>
            <a:r>
              <a:rPr lang="en-US" err="1"/>
              <a:t>schützen</a:t>
            </a:r>
            <a:endParaRPr lang="en-US"/>
          </a:p>
          <a:p>
            <a:pPr marL="228600" indent="-228600"/>
            <a:r>
              <a:rPr lang="en-US"/>
              <a:t>Andere Spieler </a:t>
            </a:r>
            <a:r>
              <a:rPr lang="en-US" err="1"/>
              <a:t>dazu</a:t>
            </a:r>
            <a:r>
              <a:rPr lang="en-US"/>
              <a:t> </a:t>
            </a:r>
            <a:r>
              <a:rPr lang="en-US" err="1"/>
              <a:t>bringen</a:t>
            </a:r>
            <a:r>
              <a:rPr lang="en-US"/>
              <a:t>, </a:t>
            </a:r>
            <a:r>
              <a:rPr lang="en-US" err="1"/>
              <a:t>zu</a:t>
            </a:r>
            <a:r>
              <a:rPr lang="en-US"/>
              <a:t> "Folden"</a:t>
            </a:r>
          </a:p>
        </p:txBody>
      </p:sp>
    </p:spTree>
    <p:extLst>
      <p:ext uri="{BB962C8B-B14F-4D97-AF65-F5344CB8AC3E}">
        <p14:creationId xmlns:p14="http://schemas.microsoft.com/office/powerpoint/2010/main" val="208532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6830-58AD-973D-3A6E-40375943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</a:t>
            </a:r>
            <a:r>
              <a:rPr lang="en-US" err="1"/>
              <a:t>Verlust</a:t>
            </a:r>
            <a:r>
              <a:rPr lang="en-US"/>
              <a:t> </a:t>
            </a:r>
            <a:r>
              <a:rPr lang="en-US" err="1"/>
              <a:t>minimieren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2936F-3605-F5EC-A828-C7D0F01D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en-US"/>
              <a:t>"Risk of Ruin"</a:t>
            </a:r>
          </a:p>
          <a:p>
            <a:pPr marL="228600" indent="-228600"/>
            <a:r>
              <a:rPr lang="en-US"/>
              <a:t>Bluffs </a:t>
            </a:r>
            <a:r>
              <a:rPr lang="en-US" err="1"/>
              <a:t>erkennen</a:t>
            </a:r>
            <a:endParaRPr lang="en-US"/>
          </a:p>
          <a:p>
            <a:pPr marL="228600" indent="-228600"/>
            <a:r>
              <a:rPr lang="en-US"/>
              <a:t>Die "</a:t>
            </a:r>
            <a:r>
              <a:rPr lang="en-US" err="1"/>
              <a:t>Stärke</a:t>
            </a:r>
            <a:r>
              <a:rPr lang="en-US"/>
              <a:t>" der </a:t>
            </a:r>
            <a:r>
              <a:rPr lang="en-US" err="1"/>
              <a:t>eigenen</a:t>
            </a:r>
            <a:r>
              <a:rPr lang="en-US"/>
              <a:t> Hand</a:t>
            </a:r>
          </a:p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0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C4EF1-7D30-C295-5EDA-EF7DC3A2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Aktueller Status – Projektverlauf &amp; Zeitplan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846499-9CD8-9E6C-C1BB-637E80016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Zeitplan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DD7873-A195-84F3-21F6-2D4CDF3A87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/>
              <a:t>Verzögerungen im Ablauf</a:t>
            </a:r>
          </a:p>
          <a:p>
            <a:r>
              <a:rPr lang="de-CH"/>
              <a:t>Verschiebung von internen Meilensteinen</a:t>
            </a:r>
          </a:p>
          <a:p>
            <a:r>
              <a:rPr lang="de-CH"/>
              <a:t>Mangelnde Parallelisierung</a:t>
            </a:r>
          </a:p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83D65D-3A01-6298-6B6D-74BFB829F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CH"/>
              <a:t>Verantwortlichkeiten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44886B-EC5A-D3BA-6388-F61DEA3AB0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CH"/>
              <a:t>Mangelnde Eigeninitiative</a:t>
            </a:r>
          </a:p>
          <a:p>
            <a:r>
              <a:rPr lang="de-CH"/>
              <a:t>Compliance-problem</a:t>
            </a:r>
          </a:p>
        </p:txBody>
      </p:sp>
    </p:spTree>
    <p:extLst>
      <p:ext uri="{BB962C8B-B14F-4D97-AF65-F5344CB8AC3E}">
        <p14:creationId xmlns:p14="http://schemas.microsoft.com/office/powerpoint/2010/main" val="383945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BDFC-E2F3-13CC-A45A-30375D5D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</a:t>
            </a:r>
            <a:r>
              <a:rPr lang="en-US" err="1"/>
              <a:t>Informationsvorteil</a:t>
            </a:r>
            <a:r>
              <a:rPr lang="en-US"/>
              <a:t> </a:t>
            </a:r>
            <a:r>
              <a:rPr lang="en-US" err="1"/>
              <a:t>erlangen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B6756-A43D-04CE-8F8D-07AEDDE21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en-US" err="1"/>
              <a:t>Verteilung</a:t>
            </a:r>
            <a:r>
              <a:rPr lang="en-US"/>
              <a:t> </a:t>
            </a:r>
            <a:r>
              <a:rPr lang="en-US" err="1"/>
              <a:t>möglicher</a:t>
            </a:r>
            <a:r>
              <a:rPr lang="en-US"/>
              <a:t> </a:t>
            </a:r>
            <a:r>
              <a:rPr lang="en-US" err="1"/>
              <a:t>Kartenkombinationen</a:t>
            </a:r>
            <a:endParaRPr lang="en-US"/>
          </a:p>
          <a:p>
            <a:pPr marL="228600" indent="-228600"/>
            <a:r>
              <a:rPr lang="en-US"/>
              <a:t>Je </a:t>
            </a:r>
            <a:r>
              <a:rPr lang="en-US" err="1"/>
              <a:t>mehr</a:t>
            </a:r>
            <a:r>
              <a:rPr lang="en-US"/>
              <a:t> Spieler </a:t>
            </a:r>
            <a:r>
              <a:rPr lang="en-US" err="1"/>
              <a:t>vor</a:t>
            </a:r>
            <a:r>
              <a:rPr lang="en-US"/>
              <a:t> </a:t>
            </a:r>
            <a:r>
              <a:rPr lang="en-US" err="1"/>
              <a:t>einem</a:t>
            </a:r>
            <a:r>
              <a:rPr lang="en-US"/>
              <a:t> an der Runde </a:t>
            </a:r>
            <a:r>
              <a:rPr lang="en-US" err="1"/>
              <a:t>waren</a:t>
            </a:r>
            <a:r>
              <a:rPr lang="en-US"/>
              <a:t>, </a:t>
            </a:r>
            <a:r>
              <a:rPr lang="en-US" err="1"/>
              <a:t>desto</a:t>
            </a:r>
            <a:r>
              <a:rPr lang="en-US"/>
              <a:t> </a:t>
            </a:r>
            <a:r>
              <a:rPr lang="en-US" err="1"/>
              <a:t>mehr</a:t>
            </a:r>
            <a:r>
              <a:rPr lang="en-US"/>
              <a:t> </a:t>
            </a:r>
            <a:r>
              <a:rPr lang="en-US" err="1"/>
              <a:t>Informationen</a:t>
            </a:r>
            <a:r>
              <a:rPr lang="en-US"/>
              <a:t> hat man</a:t>
            </a:r>
          </a:p>
          <a:p>
            <a:pPr marL="228600" indent="-228600"/>
            <a:r>
              <a:rPr lang="en-US"/>
              <a:t>"Pot Odds" </a:t>
            </a:r>
          </a:p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9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D01B-9342-40F4-0EC2-6E0CCEA3A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</a:t>
            </a:r>
            <a:r>
              <a:rPr lang="en-US" err="1"/>
              <a:t>Positionsspiel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1625A-1AEB-8517-861E-14FF7B7B2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en-US"/>
              <a:t>Die </a:t>
            </a:r>
            <a:r>
              <a:rPr lang="en-US" err="1"/>
              <a:t>eigene</a:t>
            </a:r>
            <a:r>
              <a:rPr lang="en-US"/>
              <a:t> Position </a:t>
            </a:r>
            <a:r>
              <a:rPr lang="en-US" err="1"/>
              <a:t>einschätzen</a:t>
            </a:r>
            <a:r>
              <a:rPr lang="en-US"/>
              <a:t> und </a:t>
            </a:r>
            <a:r>
              <a:rPr lang="en-US" err="1"/>
              <a:t>ausnutzen</a:t>
            </a:r>
            <a:r>
              <a:rPr lang="en-US"/>
              <a:t> </a:t>
            </a:r>
            <a:r>
              <a:rPr lang="en-US" err="1"/>
              <a:t>können</a:t>
            </a:r>
            <a:endParaRPr lang="en-US"/>
          </a:p>
          <a:p>
            <a:pPr marL="228600" indent="-228600"/>
            <a:r>
              <a:rPr lang="en-US"/>
              <a:t>"</a:t>
            </a:r>
            <a:r>
              <a:rPr lang="en-US" err="1"/>
              <a:t>späte</a:t>
            </a:r>
            <a:r>
              <a:rPr lang="en-US"/>
              <a:t> </a:t>
            </a:r>
            <a:r>
              <a:rPr lang="en-US" err="1"/>
              <a:t>Positionen</a:t>
            </a:r>
            <a:r>
              <a:rPr lang="en-US"/>
              <a:t>"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9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C98E3-CB7E-F83F-9F6E-B959402FE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A57D8-B57C-1224-BF7E-20D257AE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47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CH" sz="7200" err="1">
                <a:ea typeface="+mj-lt"/>
                <a:cs typeface="+mj-lt"/>
              </a:rPr>
              <a:t>Casono</a:t>
            </a:r>
            <a:r>
              <a:rPr lang="de-CH" sz="7200">
                <a:ea typeface="+mj-lt"/>
                <a:cs typeface="+mj-lt"/>
              </a:rPr>
              <a:t> Rules</a:t>
            </a:r>
            <a:br>
              <a:rPr lang="de-CH">
                <a:ea typeface="+mj-lt"/>
                <a:cs typeface="+mj-lt"/>
              </a:rPr>
            </a:br>
            <a:r>
              <a:rPr lang="de-CH" sz="2800">
                <a:ea typeface="+mj-lt"/>
                <a:cs typeface="+mj-lt"/>
              </a:rPr>
              <a:t>TDA Rules </a:t>
            </a:r>
            <a:r>
              <a:rPr lang="de-CH" sz="2800" err="1">
                <a:ea typeface="+mj-lt"/>
                <a:cs typeface="+mj-lt"/>
              </a:rPr>
              <a:t>version</a:t>
            </a:r>
            <a:r>
              <a:rPr lang="de-CH" sz="2800">
                <a:ea typeface="+mj-lt"/>
                <a:cs typeface="+mj-lt"/>
              </a:rPr>
              <a:t> 1 2024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3201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2A42D15-3A87-FC87-B0C9-21077C1B82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5460"/>
            <a:ext cx="12191999" cy="68611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0BCEE5-5D69-6831-93F8-D70625E48D0F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88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11383-4787-5346-128A-1DD189BB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18A07A4-7691-DCC0-CBDF-F14F92303B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863" y="1224"/>
            <a:ext cx="12151893" cy="685555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0979F41-4859-419F-E7E2-4F0430EBDD44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259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54B94-BFBE-F991-8688-A5C8FDCB2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9A48013-8BD7-5B5B-E8F3-476BDCD49E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7994" y="1706"/>
            <a:ext cx="12212050" cy="6862681"/>
          </a:xfrm>
          <a:prstGeom prst="rect">
            <a:avLst/>
          </a:prstGeom>
        </p:spPr>
      </p:pic>
      <p:pic>
        <p:nvPicPr>
          <p:cNvPr id="8" name="Picture 7" descr="A group of blue chips with white numbers&#10;&#10;AI-generated content may be incorrect.">
            <a:extLst>
              <a:ext uri="{FF2B5EF4-FFF2-40B4-BE49-F238E27FC236}">
                <a16:creationId xmlns:a16="http://schemas.microsoft.com/office/drawing/2014/main" id="{C616515A-28B2-701F-65D5-EB3E7CF57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127" y="5626758"/>
            <a:ext cx="2642426" cy="97802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066C14E-C466-5BBF-6F61-4AC28C83CB65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836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7213B85-F9E2-B28A-6239-2606CDEA69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3015"/>
            <a:ext cx="12191838" cy="6886475"/>
          </a:xfrm>
          <a:prstGeom prst="rect">
            <a:avLst/>
          </a:prstGeom>
        </p:spPr>
      </p:pic>
      <p:pic>
        <p:nvPicPr>
          <p:cNvPr id="10" name="Picture 9" descr="A group of blue chips with white numbers&#10;&#10;AI-generated content may be incorrect.">
            <a:extLst>
              <a:ext uri="{FF2B5EF4-FFF2-40B4-BE49-F238E27FC236}">
                <a16:creationId xmlns:a16="http://schemas.microsoft.com/office/drawing/2014/main" id="{9BCD85F9-7BF1-A245-F78D-F587DC7D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853" y="5612381"/>
            <a:ext cx="2642426" cy="97802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114B8F1-29FA-1A74-03EE-ACDEAA71A381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827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3892-8CF6-5AA7-58E1-5D6B69BB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0B1C077-3DD7-250B-46B6-A1A14903A4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4636"/>
            <a:ext cx="12191998" cy="6858091"/>
          </a:xfrm>
          <a:prstGeom prst="rect">
            <a:avLst/>
          </a:prstGeom>
        </p:spPr>
      </p:pic>
      <p:pic>
        <p:nvPicPr>
          <p:cNvPr id="4" name="Picture 3" descr="A group of blue chips with white numbers&#10;&#10;AI-generated content may be incorrect.">
            <a:extLst>
              <a:ext uri="{FF2B5EF4-FFF2-40B4-BE49-F238E27FC236}">
                <a16:creationId xmlns:a16="http://schemas.microsoft.com/office/drawing/2014/main" id="{FAE2741C-89C7-7F39-7378-6C35D9B1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127" y="5626758"/>
            <a:ext cx="2642426" cy="97802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7D620C0-C972-B152-061F-DBC6C2700FAB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999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EF9F181-6CB8-94D3-8B0E-D61F08F3E8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4413"/>
            <a:ext cx="12191998" cy="686682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32FAECD-ED41-75D2-5DF9-7BB9C9683B54}"/>
              </a:ext>
            </a:extLst>
          </p:cNvPr>
          <p:cNvSpPr/>
          <p:nvPr/>
        </p:nvSpPr>
        <p:spPr>
          <a:xfrm>
            <a:off x="11357558" y="5886534"/>
            <a:ext cx="833717" cy="97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16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4464B-CB8B-B5FB-AAE1-C2BAC263B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C43BBEF-9AD4-2E8F-713F-DECD76DEFE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21277"/>
            <a:ext cx="12191999" cy="684886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1990387-F583-1408-4E09-413A4F86ACD6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58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09C5-7209-CC05-5BAC-5B4AEC35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95A6B-25CD-1063-13B3-CAE16390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Herausforderungen &amp; Probleme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735C5B-EED8-2B5E-469F-8458AD360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Interne Kommunikation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3E736A-9598-E6C5-EDF5-77039D3FAF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/>
              <a:t>Fehlende Transparenz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AF04E4-D6A6-2FBA-D5D2-DA5955EE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CH"/>
              <a:t>Strukturelle Mängel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9E701E-4667-678B-4DDA-0DB7D212EE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CH"/>
              <a:t>Interne Kommunikation</a:t>
            </a:r>
          </a:p>
          <a:p>
            <a:r>
              <a:rPr lang="de-CH"/>
              <a:t>Fehlende Disziplin bei Richtlinien</a:t>
            </a:r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1241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5D34-BF82-84AB-DD03-3B0A48E8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E878962-0D14-DAA3-635C-FB01191BD5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225"/>
            <a:ext cx="12192000" cy="68555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EF25C58-362F-CA9E-5C9E-4FF1EDDC72A4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469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A40D-7878-FDA2-743F-A3172A518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1AABFBA-7363-AF62-574B-1D9BB824FE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225"/>
            <a:ext cx="12192000" cy="68555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8ED5A19-4601-B610-4777-708E1918CCCB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491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52A5E-B14A-E1D3-4309-7DB39476E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6071640-B9FA-C2E1-62E8-8B4EB98EB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7909"/>
            <a:ext cx="12191999" cy="684886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BF684B7-3E7A-B4F7-EDFB-F757CA9E77A2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449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90BFC-FB5E-57D0-9214-74AE1D80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E8F3B1C-9163-334D-08B2-2E984D7E6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225"/>
            <a:ext cx="12178631" cy="68555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2BDFABB-4380-C902-0D74-06078C898A9C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858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0E5E-7F44-F7C7-4A56-C5291279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d game with different symbols&#10;&#10;AI-generated content may be incorrect.">
            <a:extLst>
              <a:ext uri="{FF2B5EF4-FFF2-40B4-BE49-F238E27FC236}">
                <a16:creationId xmlns:a16="http://schemas.microsoft.com/office/drawing/2014/main" id="{89DFB66B-3C37-B22C-945D-40837C709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8" y="0"/>
            <a:ext cx="46268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E61371-A85D-662D-D08B-403D2F5681AF}"/>
              </a:ext>
            </a:extLst>
          </p:cNvPr>
          <p:cNvSpPr/>
          <p:nvPr/>
        </p:nvSpPr>
        <p:spPr>
          <a:xfrm>
            <a:off x="6097561" y="1779762"/>
            <a:ext cx="5312043" cy="29485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</a:rPr>
              <a:t>Je </a:t>
            </a:r>
            <a:r>
              <a:rPr lang="en-US" sz="2600" err="1">
                <a:solidFill>
                  <a:schemeClr val="tx1"/>
                </a:solidFill>
              </a:rPr>
              <a:t>höher</a:t>
            </a:r>
            <a:r>
              <a:rPr lang="en-US" sz="2600">
                <a:solidFill>
                  <a:schemeClr val="tx1"/>
                </a:solidFill>
              </a:rPr>
              <a:t> die </a:t>
            </a:r>
            <a:r>
              <a:rPr lang="en-US" sz="2600" err="1">
                <a:solidFill>
                  <a:schemeClr val="tx1"/>
                </a:solidFill>
              </a:rPr>
              <a:t>Kombination</a:t>
            </a:r>
            <a:r>
              <a:rPr lang="en-US" sz="2600">
                <a:solidFill>
                  <a:schemeClr val="tx1"/>
                </a:solidFill>
              </a:rPr>
              <a:t>, </a:t>
            </a:r>
            <a:br>
              <a:rPr lang="en-US" sz="2600">
                <a:solidFill>
                  <a:schemeClr val="tx1"/>
                </a:solidFill>
              </a:rPr>
            </a:br>
            <a:r>
              <a:rPr lang="en-US" sz="2600" err="1">
                <a:solidFill>
                  <a:schemeClr val="tx1"/>
                </a:solidFill>
              </a:rPr>
              <a:t>desto</a:t>
            </a:r>
            <a:r>
              <a:rPr lang="en-US" sz="2600">
                <a:solidFill>
                  <a:schemeClr val="tx1"/>
                </a:solidFill>
              </a:rPr>
              <a:t> </a:t>
            </a:r>
            <a:r>
              <a:rPr lang="en-US" sz="2600" err="1">
                <a:solidFill>
                  <a:schemeClr val="tx1"/>
                </a:solidFill>
              </a:rPr>
              <a:t>stärker</a:t>
            </a:r>
            <a:r>
              <a:rPr lang="en-US" sz="2600">
                <a:solidFill>
                  <a:schemeClr val="tx1"/>
                </a:solidFill>
              </a:rPr>
              <a:t> die Hand.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131D883-64FC-C79D-ABFA-2C1E2B54C328}"/>
              </a:ext>
            </a:extLst>
          </p:cNvPr>
          <p:cNvCxnSpPr/>
          <p:nvPr/>
        </p:nvCxnSpPr>
        <p:spPr>
          <a:xfrm flipV="1">
            <a:off x="5223641" y="399393"/>
            <a:ext cx="0" cy="5864773"/>
          </a:xfrm>
          <a:prstGeom prst="straightConnector1">
            <a:avLst/>
          </a:prstGeom>
          <a:ln w="127000">
            <a:solidFill>
              <a:srgbClr val="B81E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270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C8C4F-AC0F-D1E0-3556-138AB8DE7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899905F-E07A-6BE8-5BCE-A27D139566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225"/>
            <a:ext cx="12192000" cy="68555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9284102-566C-3C59-18C9-0F6B202C8090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20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4155A-4A79-F598-697B-60695CE15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6B4C782-7162-8EFC-FC27-CEF26413B9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225"/>
            <a:ext cx="12192000" cy="685555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9B0857B-F678-9985-EB09-9303D1426580}"/>
              </a:ext>
            </a:extLst>
          </p:cNvPr>
          <p:cNvSpPr/>
          <p:nvPr/>
        </p:nvSpPr>
        <p:spPr>
          <a:xfrm>
            <a:off x="11357558" y="6103663"/>
            <a:ext cx="833717" cy="75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523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44707-A496-58A9-941D-C8928E90A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9CD522-1AB0-0007-2E7B-F18151E2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495" y="2764759"/>
            <a:ext cx="56628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CH" sz="7200" err="1">
                <a:ea typeface="+mj-lt"/>
                <a:cs typeface="+mj-lt"/>
              </a:rPr>
              <a:t>Casono</a:t>
            </a:r>
            <a:r>
              <a:rPr lang="de-CH" sz="7200">
                <a:ea typeface="+mj-lt"/>
                <a:cs typeface="+mj-lt"/>
              </a:rPr>
              <a:t> Game Engine</a:t>
            </a:r>
            <a:endParaRPr lang="de-CH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85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omputer&#10;&#10;AI-generated content may be incorrect.">
            <a:extLst>
              <a:ext uri="{FF2B5EF4-FFF2-40B4-BE49-F238E27FC236}">
                <a16:creationId xmlns:a16="http://schemas.microsoft.com/office/drawing/2014/main" id="{52C1D4D1-2603-0802-E2C9-2D1BB348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43" y="1831724"/>
            <a:ext cx="8812630" cy="31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64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31049-3BB4-F9AB-BCDA-7FB5AEEEC7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000"/>
              <a:t>Vielen Dank</a:t>
            </a:r>
            <a:r>
              <a:rPr lang="de-DE" sz="6000" dirty="0"/>
              <a:t> für eure Aufmerksamkeit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6D1256-921A-47A6-57AB-47A23177B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3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AE307-9584-3C4C-20E2-CFA7C7AD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Lösungsansätze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424004-ED7A-0A1E-23AA-45A8E1FCD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/>
              <a:t>Verbindliche Reporting-Zyklen</a:t>
            </a:r>
          </a:p>
          <a:p>
            <a:pPr marL="228600" indent="-228600"/>
            <a:r>
              <a:rPr lang="de-DE"/>
              <a:t>Optimierung der Kommunikationskanäle</a:t>
            </a:r>
          </a:p>
          <a:p>
            <a:pPr marL="228600" indent="-228600"/>
            <a:r>
              <a:rPr lang="de-DE"/>
              <a:t>Strikte Einhaltung der Checklisten</a:t>
            </a:r>
            <a:r>
              <a:rPr lang="de-DE" b="1" dirty="0"/>
              <a:t> </a:t>
            </a:r>
          </a:p>
          <a:p>
            <a:endParaRPr lang="de-DE" b="1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733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E86D-E040-4E51-E81D-0E10E8441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9C109-B6E6-6657-3931-CE9B1991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QS 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25BEED-AAA0-EB83-8155-AC2AA3A82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CH" b="1"/>
              <a:t>Konstruktives Qualitätsmanagement</a:t>
            </a:r>
          </a:p>
          <a:p>
            <a:pPr marL="457200" indent="-457200"/>
            <a:r>
              <a:rPr lang="de-CH" err="1"/>
              <a:t>JavaDoc</a:t>
            </a:r>
            <a:endParaRPr lang="de-CH"/>
          </a:p>
          <a:p>
            <a:pPr marL="457200" indent="-457200"/>
            <a:r>
              <a:rPr lang="de-CH" err="1"/>
              <a:t>Logging</a:t>
            </a:r>
            <a:r>
              <a:rPr lang="de-CH"/>
              <a:t> (Log4J2)</a:t>
            </a:r>
            <a:endParaRPr lang="de-CH">
              <a:ea typeface="+mn-lt"/>
              <a:cs typeface="+mn-lt"/>
            </a:endParaRPr>
          </a:p>
          <a:p>
            <a:pPr marL="457200" indent="-457200"/>
            <a:r>
              <a:rPr lang="de-CH">
                <a:ea typeface="+mn-lt"/>
                <a:cs typeface="+mn-lt"/>
              </a:rPr>
              <a:t>CONTRIBUTORS-Datei mit Guidelines</a:t>
            </a:r>
            <a:endParaRPr lang="de-CH"/>
          </a:p>
          <a:p>
            <a:pPr marL="457200" indent="-457200"/>
            <a:r>
              <a:rPr lang="de-CH" err="1"/>
              <a:t>GitLab</a:t>
            </a:r>
            <a:r>
              <a:rPr lang="de-CH"/>
              <a:t> Tasks und </a:t>
            </a:r>
            <a:r>
              <a:rPr lang="de-CH" err="1"/>
              <a:t>Issues</a:t>
            </a:r>
            <a:r>
              <a:rPr lang="de-CH"/>
              <a:t> mit Vorlagen</a:t>
            </a:r>
          </a:p>
          <a:p>
            <a:pPr marL="457200" indent="-457200"/>
            <a:endParaRPr lang="de-CH"/>
          </a:p>
          <a:p>
            <a:pPr marL="457200" indent="-457200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9050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286EA-3977-CA9B-E743-4456210F1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F49B9-9F45-36EB-5186-43875B07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QS 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8C68B0-4CAF-B31C-DEDD-5D8359E3E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CH" b="1"/>
              <a:t>Analytisches Qualitätsmanagement</a:t>
            </a:r>
          </a:p>
          <a:p>
            <a:pPr marL="457200" indent="-457200">
              <a:buFont typeface="Arial"/>
            </a:pPr>
            <a:r>
              <a:rPr lang="de-CH" err="1"/>
              <a:t>GitLab</a:t>
            </a:r>
            <a:r>
              <a:rPr lang="de-CH"/>
              <a:t> Pipeline</a:t>
            </a:r>
            <a:endParaRPr lang="en-US"/>
          </a:p>
          <a:p>
            <a:pPr marL="914400" lvl="1" indent="-342900">
              <a:buFont typeface="Arial"/>
            </a:pPr>
            <a:r>
              <a:rPr lang="de-CH" err="1"/>
              <a:t>Linting</a:t>
            </a:r>
            <a:r>
              <a:rPr lang="de-CH"/>
              <a:t>-Phase durch Checkstyle</a:t>
            </a:r>
            <a:endParaRPr lang="en-US"/>
          </a:p>
          <a:p>
            <a:pPr marL="914400" lvl="1" indent="-342900">
              <a:buFont typeface="Arial"/>
            </a:pPr>
            <a:r>
              <a:rPr lang="de-CH" err="1"/>
              <a:t>Build</a:t>
            </a:r>
            <a:r>
              <a:rPr lang="de-CH"/>
              <a:t>-Phase prüft ob das Projekt kompiliert werden kann</a:t>
            </a:r>
            <a:endParaRPr lang="en-US"/>
          </a:p>
          <a:p>
            <a:pPr marL="914400" lvl="1" indent="-342900">
              <a:buFont typeface="Arial"/>
            </a:pPr>
            <a:r>
              <a:rPr lang="de-CH"/>
              <a:t>Report-Phase erzeugt einen </a:t>
            </a:r>
            <a:r>
              <a:rPr lang="de-CH" err="1"/>
              <a:t>GitLab</a:t>
            </a:r>
            <a:r>
              <a:rPr lang="de-CH"/>
              <a:t> Code Quality Report</a:t>
            </a:r>
            <a:endParaRPr lang="en-US"/>
          </a:p>
          <a:p>
            <a:pPr marL="914400" lvl="1" indent="-342900">
              <a:buFont typeface="Arial"/>
            </a:pPr>
            <a:r>
              <a:rPr lang="de-CH" err="1"/>
              <a:t>JavaDoc</a:t>
            </a:r>
            <a:r>
              <a:rPr lang="de-CH"/>
              <a:t>-Phase prüft den </a:t>
            </a:r>
            <a:r>
              <a:rPr lang="de-CH" err="1"/>
              <a:t>JavaDoc</a:t>
            </a:r>
            <a:r>
              <a:rPr lang="de-CH"/>
              <a:t> auf Syntaktische Fehler</a:t>
            </a:r>
            <a:endParaRPr lang="en-US"/>
          </a:p>
          <a:p>
            <a:pPr marL="914400" lvl="1" indent="-342900">
              <a:buFont typeface="Arial"/>
            </a:pPr>
            <a:r>
              <a:rPr lang="de-CH"/>
              <a:t>Test-Phase für Unit-Tests aus</a:t>
            </a:r>
            <a:endParaRPr lang="en-US"/>
          </a:p>
          <a:p>
            <a:pPr marL="457200" indent="-457200">
              <a:buFont typeface="Arial"/>
            </a:pPr>
            <a:r>
              <a:rPr lang="de-CH"/>
              <a:t>Tests durch </a:t>
            </a:r>
            <a:r>
              <a:rPr lang="de-CH" err="1"/>
              <a:t>JUnit</a:t>
            </a:r>
            <a:r>
              <a:rPr lang="de-CH"/>
              <a:t> 5 und Report durch </a:t>
            </a:r>
            <a:r>
              <a:rPr lang="de-CH" err="1"/>
              <a:t>JaCoCo</a:t>
            </a:r>
            <a:endParaRPr lang="de-CH"/>
          </a:p>
          <a:p>
            <a:pPr marL="457200" indent="-457200"/>
            <a:endParaRPr lang="de-CH"/>
          </a:p>
          <a:p>
            <a:pPr marL="457200" indent="-457200"/>
            <a:endParaRPr lang="de-CH"/>
          </a:p>
          <a:p>
            <a:pPr marL="457200" indent="-457200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892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FFA8D-5011-48D9-0975-D0A73BCF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9BD22A-2B6F-E64E-FE47-A76087B92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/>
              <a:t>Grundlage für alle weiteren Funktionen</a:t>
            </a:r>
          </a:p>
          <a:p>
            <a:pPr marL="228600" indent="-228600"/>
            <a:endParaRPr lang="de-DE"/>
          </a:p>
          <a:p>
            <a:pPr marL="228600" indent="-228600"/>
            <a:r>
              <a:rPr lang="de-DE"/>
              <a:t>Clean-Architecture</a:t>
            </a:r>
          </a:p>
          <a:p>
            <a:pPr marL="685800" lvl="1" indent="-228600"/>
            <a:r>
              <a:rPr lang="de-DE"/>
              <a:t>Wartbarkeit</a:t>
            </a:r>
          </a:p>
          <a:p>
            <a:pPr marL="685800" lvl="1" indent="-228600"/>
            <a:r>
              <a:rPr lang="de-DE"/>
              <a:t>Erweiterbarkeit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Benutzbarkeit</a:t>
            </a:r>
          </a:p>
        </p:txBody>
      </p:sp>
    </p:spTree>
    <p:extLst>
      <p:ext uri="{BB962C8B-B14F-4D97-AF65-F5344CB8AC3E}">
        <p14:creationId xmlns:p14="http://schemas.microsoft.com/office/powerpoint/2010/main" val="43069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D199-9AB9-0950-1251-D6E91C093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CD073-BB91-B741-1981-84144FFF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Eigenschaften </a:t>
            </a:r>
            <a:r>
              <a:rPr lang="de-DE"/>
              <a:t>des Serverseitigen</a:t>
            </a:r>
            <a:r>
              <a:rPr lang="de-DE" dirty="0"/>
              <a:t> 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B0AA18-8437-755E-B8E8-AF26966F7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>
                <a:ea typeface="+mn-lt"/>
                <a:cs typeface="+mn-lt"/>
              </a:rPr>
              <a:t>Vollständige Abstrahierung des Netzwerkes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Interne Prüfung der Syntax</a:t>
            </a:r>
          </a:p>
          <a:p>
            <a:pPr marL="685800" lvl="1" indent="-228600"/>
            <a:r>
              <a:rPr lang="de-DE" dirty="0" err="1">
                <a:ea typeface="+mn-lt"/>
                <a:cs typeface="+mn-lt"/>
              </a:rPr>
              <a:t>Parsing</a:t>
            </a:r>
            <a:r>
              <a:rPr lang="de-DE" dirty="0">
                <a:ea typeface="+mn-lt"/>
                <a:cs typeface="+mn-lt"/>
              </a:rPr>
              <a:t> der Anfrageparameter in Datenstruktur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Implizite Konvertierung der Datentypen</a:t>
            </a:r>
          </a:p>
          <a:p>
            <a:pPr marL="228600" indent="-228600"/>
            <a:endParaRPr lang="de-DE">
              <a:ea typeface="+mn-lt"/>
              <a:cs typeface="+mn-lt"/>
            </a:endParaRPr>
          </a:p>
          <a:p>
            <a:pPr marL="228600" indent="-228600"/>
            <a:r>
              <a:rPr lang="de-DE">
                <a:ea typeface="+mn-lt"/>
                <a:cs typeface="+mn-lt"/>
              </a:rPr>
              <a:t>Vermeidung von Dupliziertem Code</a:t>
            </a:r>
          </a:p>
        </p:txBody>
      </p:sp>
    </p:spTree>
    <p:extLst>
      <p:ext uri="{BB962C8B-B14F-4D97-AF65-F5344CB8AC3E}">
        <p14:creationId xmlns:p14="http://schemas.microsoft.com/office/powerpoint/2010/main" val="393716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9376B-D0B3-A5D4-FEF2-26570BFC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89FF-CFA8-E9B4-5174-ABAF2978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Eigenschaften des Serverseitigen Netzwerkes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481C3F-F4FE-D224-C9F0-6AA92A002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63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de-DE" dirty="0">
                <a:ea typeface="+mn-lt"/>
                <a:cs typeface="+mn-lt"/>
              </a:rPr>
              <a:t>Hinzufügen eines neuen </a:t>
            </a:r>
            <a:r>
              <a:rPr lang="de-DE" dirty="0" err="1">
                <a:ea typeface="+mn-lt"/>
                <a:cs typeface="+mn-lt"/>
              </a:rPr>
              <a:t>Commands</a:t>
            </a:r>
            <a:r>
              <a:rPr lang="de-DE" dirty="0">
                <a:ea typeface="+mn-lt"/>
                <a:cs typeface="+mn-lt"/>
              </a:rPr>
              <a:t> am Beispiel von LOGIN</a:t>
            </a:r>
          </a:p>
          <a:p>
            <a:pPr marL="685800" lvl="1" indent="-228600"/>
            <a:r>
              <a:rPr lang="de-DE">
                <a:ea typeface="+mn-lt"/>
                <a:cs typeface="+mn-lt"/>
              </a:rPr>
              <a:t>Erstellen der Request (12 Zeilen)</a:t>
            </a:r>
          </a:p>
          <a:p>
            <a:pPr marL="685800" lvl="1" indent="-228600"/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6269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Breitbild</PresentationFormat>
  <Slides>39</Slides>
  <Notes>9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Office</vt:lpstr>
      <vt:lpstr>PowerPoint-Präsentation</vt:lpstr>
      <vt:lpstr>Aktueller Status – Projektverlauf &amp; Zeitplan</vt:lpstr>
      <vt:lpstr>Herausforderungen &amp; Probleme</vt:lpstr>
      <vt:lpstr>Lösungsansätze</vt:lpstr>
      <vt:lpstr>QS Maßnahmen</vt:lpstr>
      <vt:lpstr>QS Maßnahmen</vt:lpstr>
      <vt:lpstr>Eigenschaften des Serverseitigen Netzwerkes</vt:lpstr>
      <vt:lpstr>Eigenschaften des Serverseitigen Netzwerkes</vt:lpstr>
      <vt:lpstr>Eigenschaften des Serverseitigen Netzwerkes</vt:lpstr>
      <vt:lpstr>Eigenschaften des Serverseitigen Netzwerkes</vt:lpstr>
      <vt:lpstr>Eigenschaften des Serverseitigen Netzwerkes</vt:lpstr>
      <vt:lpstr>Eigenschaften des Serverseitigen Netzwerkes</vt:lpstr>
      <vt:lpstr>Eigenschaften des Serverseitigen Netzwerkes</vt:lpstr>
      <vt:lpstr>Eigenschaften des Serverseitigen Netzwerkes</vt:lpstr>
      <vt:lpstr>Goals</vt:lpstr>
      <vt:lpstr>Goals</vt:lpstr>
      <vt:lpstr>Goal: Täuschung anderer Spieler</vt:lpstr>
      <vt:lpstr>Goal: Gewinn maximieren</vt:lpstr>
      <vt:lpstr>Goal: Verlust minimieren</vt:lpstr>
      <vt:lpstr>Goal: Informationsvorteil erlangen</vt:lpstr>
      <vt:lpstr>Goal: Positionsspiel</vt:lpstr>
      <vt:lpstr>Casono Rules TDA Rules version 1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Casono Game Engine</vt:lpstr>
      <vt:lpstr>PowerPoint-Präsentation</vt:lpstr>
      <vt:lpstr>Vielen Dank für eure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 kropff</dc:creator>
  <cp:revision>80</cp:revision>
  <dcterms:created xsi:type="dcterms:W3CDTF">2026-02-24T16:12:58Z</dcterms:created>
  <dcterms:modified xsi:type="dcterms:W3CDTF">2026-04-15T14:10:13Z</dcterms:modified>
</cp:coreProperties>
</file>