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4" r:id="rId6"/>
    <p:sldId id="265" r:id="rId7"/>
    <p:sldId id="261" r:id="rId8"/>
    <p:sldId id="266" r:id="rId9"/>
    <p:sldId id="262" r:id="rId10"/>
    <p:sldId id="260" r:id="rId11"/>
    <p:sldId id="263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5334" autoAdjust="0"/>
  </p:normalViewPr>
  <p:slideViewPr>
    <p:cSldViewPr snapToGrid="0">
      <p:cViewPr varScale="1">
        <p:scale>
          <a:sx n="82" d="100"/>
          <a:sy n="82" d="100"/>
        </p:scale>
        <p:origin x="62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LOC</a:t>
            </a:r>
            <a:r>
              <a:rPr lang="de-DE" baseline="0" dirty="0"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 über die Meilensteine verteilt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Java Code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Meilenstein 2</c:v>
                </c:pt>
                <c:pt idx="1">
                  <c:v>Meilenstein 4</c:v>
                </c:pt>
                <c:pt idx="2">
                  <c:v>Meilenstein 5</c:v>
                </c:pt>
                <c:pt idx="3">
                  <c:v>Meilenstein 6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1619</c:v>
                </c:pt>
                <c:pt idx="1">
                  <c:v>9760</c:v>
                </c:pt>
                <c:pt idx="2">
                  <c:v>12972</c:v>
                </c:pt>
                <c:pt idx="3">
                  <c:v>15319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8F-43EA-9796-2B89940654D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Java total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Meilenstein 2</c:v>
                </c:pt>
                <c:pt idx="1">
                  <c:v>Meilenstein 4</c:v>
                </c:pt>
                <c:pt idx="2">
                  <c:v>Meilenstein 5</c:v>
                </c:pt>
                <c:pt idx="3">
                  <c:v>Meilenstein 6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2785</c:v>
                </c:pt>
                <c:pt idx="1">
                  <c:v>16396</c:v>
                </c:pt>
                <c:pt idx="2">
                  <c:v>21203</c:v>
                </c:pt>
                <c:pt idx="3">
                  <c:v>24319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8F-43EA-9796-2B89940654D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Zeilen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Meilenstein 2</c:v>
                </c:pt>
                <c:pt idx="1">
                  <c:v>Meilenstein 4</c:v>
                </c:pt>
                <c:pt idx="2">
                  <c:v>Meilenstein 5</c:v>
                </c:pt>
                <c:pt idx="3">
                  <c:v>Meilenstein 6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5604</c:v>
                </c:pt>
                <c:pt idx="1">
                  <c:v>18012</c:v>
                </c:pt>
                <c:pt idx="2">
                  <c:v>22872</c:v>
                </c:pt>
                <c:pt idx="3">
                  <c:v>29639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D8F-43EA-9796-2B8994065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1773727"/>
        <c:axId val="1351769407"/>
      </c:lineChart>
      <c:catAx>
        <c:axId val="13517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51769407"/>
        <c:crosses val="autoZero"/>
        <c:auto val="1"/>
        <c:lblAlgn val="ctr"/>
        <c:lblOffset val="100"/>
        <c:noMultiLvlLbl val="0"/>
      </c:catAx>
      <c:valAx>
        <c:axId val="1351769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51773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noProof="0"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Verteilung</a:t>
            </a:r>
            <a:r>
              <a:rPr lang="de-DE" baseline="0" noProof="0"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 auf verschiedene Dateitypen</a:t>
            </a:r>
            <a:endParaRPr lang="de-DE" noProof="0">
              <a:latin typeface="Cascadia Mono SemiLight" panose="020B0609020000020004" pitchFamily="49" charset="0"/>
              <a:ea typeface="Cascadia Mono SemiLight" panose="020B0609020000020004" pitchFamily="49" charset="0"/>
              <a:cs typeface="Cascadia Mono SemiLight" panose="020B0609020000020004" pitchFamily="49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8B-4AC4-BCC6-60BBA0D86F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8B-4AC4-BCC6-60BBA0D86F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8B-4AC4-BCC6-60BBA0D86F2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8B-4AC4-BCC6-60BBA0D86F2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8B-4AC4-BCC6-60BBA0D86F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Java</c:v>
                </c:pt>
                <c:pt idx="1">
                  <c:v>PostCSS</c:v>
                </c:pt>
                <c:pt idx="2">
                  <c:v>Markdown</c:v>
                </c:pt>
                <c:pt idx="3">
                  <c:v>XML</c:v>
                </c:pt>
                <c:pt idx="4">
                  <c:v>HTML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24319</c:v>
                </c:pt>
                <c:pt idx="1">
                  <c:v>5281</c:v>
                </c:pt>
                <c:pt idx="2">
                  <c:v>5388</c:v>
                </c:pt>
                <c:pt idx="3">
                  <c:v>1000</c:v>
                </c:pt>
                <c:pt idx="4">
                  <c:v>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97-468F-A04D-F4C5D6795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2E09-1F09-4A34-BA9E-4E58BCD7AD53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9A171-F941-4B36-9ADA-9744BC92BB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16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Mathis: Lobby</a:t>
            </a:r>
          </a:p>
          <a:p>
            <a:pPr marL="228600" indent="-228600">
              <a:buAutoNum type="arabicPeriod"/>
            </a:pPr>
            <a:r>
              <a:rPr lang="de-DE" dirty="0"/>
              <a:t>Julian: Tipps und Manual</a:t>
            </a:r>
          </a:p>
          <a:p>
            <a:pPr marL="228600" indent="-228600">
              <a:buAutoNum type="arabicPeriod"/>
            </a:pPr>
            <a:r>
              <a:rPr lang="de-DE" dirty="0"/>
              <a:t>Dann spiel beginnen. 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PreFlop</a:t>
            </a:r>
            <a:r>
              <a:rPr lang="de-DE" dirty="0"/>
              <a:t>: Wichtig, dass 1. </a:t>
            </a:r>
            <a:r>
              <a:rPr lang="de-DE" dirty="0" err="1"/>
              <a:t>Einsatzt</a:t>
            </a:r>
            <a:r>
              <a:rPr lang="de-DE" dirty="0"/>
              <a:t> &lt;= 200 von linken Spiler von Big., dann kommt der </a:t>
            </a:r>
            <a:r>
              <a:rPr lang="de-DE" dirty="0" err="1"/>
              <a:t>dealer</a:t>
            </a:r>
            <a:r>
              <a:rPr lang="de-DE" dirty="0"/>
              <a:t> </a:t>
            </a:r>
            <a:r>
              <a:rPr lang="de-DE" dirty="0" err="1"/>
              <a:t>drann</a:t>
            </a:r>
            <a:r>
              <a:rPr lang="de-DE" dirty="0"/>
              <a:t> (Call, Raise oder Fold). Dann </a:t>
            </a:r>
            <a:r>
              <a:rPr lang="de-DE" dirty="0" err="1"/>
              <a:t>commt</a:t>
            </a:r>
            <a:r>
              <a:rPr lang="de-DE" dirty="0"/>
              <a:t> Small., er muss </a:t>
            </a:r>
            <a:r>
              <a:rPr lang="de-DE" dirty="0" err="1"/>
              <a:t>delaer</a:t>
            </a:r>
            <a:r>
              <a:rPr lang="de-DE" dirty="0"/>
              <a:t> </a:t>
            </a:r>
            <a:r>
              <a:rPr lang="de-DE" dirty="0" err="1"/>
              <a:t>amout</a:t>
            </a:r>
            <a:r>
              <a:rPr lang="de-DE" dirty="0"/>
              <a:t> – 100 &lt;= </a:t>
            </a:r>
            <a:r>
              <a:rPr lang="de-DE" dirty="0" err="1"/>
              <a:t>ertzten</a:t>
            </a:r>
            <a:r>
              <a:rPr lang="de-DE" dirty="0"/>
              <a:t> und dann </a:t>
            </a:r>
            <a:r>
              <a:rPr lang="de-DE" dirty="0" err="1"/>
              <a:t>dealer</a:t>
            </a:r>
            <a:r>
              <a:rPr lang="de-DE" dirty="0"/>
              <a:t> </a:t>
            </a:r>
            <a:r>
              <a:rPr lang="de-DE" dirty="0" err="1"/>
              <a:t>smalbeint</a:t>
            </a:r>
            <a:r>
              <a:rPr lang="de-DE" dirty="0"/>
              <a:t> </a:t>
            </a:r>
            <a:r>
              <a:rPr lang="de-DE" dirty="0" err="1"/>
              <a:t>amout</a:t>
            </a:r>
            <a:r>
              <a:rPr lang="de-DE" dirty="0"/>
              <a:t> – 200 &lt;= setzte.</a:t>
            </a:r>
          </a:p>
          <a:p>
            <a:pPr marL="171450" indent="-171450">
              <a:buFontTx/>
              <a:buChar char="-"/>
            </a:pPr>
            <a:r>
              <a:rPr lang="de-DE" dirty="0"/>
              <a:t>Flop</a:t>
            </a:r>
          </a:p>
          <a:p>
            <a:pPr marL="171450" indent="-171450">
              <a:buFontTx/>
              <a:buChar char="-"/>
            </a:pPr>
            <a:r>
              <a:rPr lang="de-DE" dirty="0"/>
              <a:t>Turn </a:t>
            </a:r>
          </a:p>
          <a:p>
            <a:pPr marL="171450" indent="-171450">
              <a:buFontTx/>
              <a:buChar char="-"/>
            </a:pPr>
            <a:r>
              <a:rPr lang="de-DE" dirty="0"/>
              <a:t>River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Schowdown</a:t>
            </a: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4. </a:t>
            </a:r>
            <a:r>
              <a:rPr lang="de-DE" dirty="0" err="1"/>
              <a:t>Higscore</a:t>
            </a:r>
            <a:r>
              <a:rPr lang="de-DE" dirty="0"/>
              <a:t> und andeuten, dass die Lobby rot ist, wen die Runde vorbei ist.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9A171-F941-4B36-9ADA-9744BC92BB3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77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2ED8-4725-8F8E-8D7F-67780D23C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FF2FA6-EEF3-7276-69D5-A1E9C18AE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8EE58-6AA2-CA14-A905-C31BFCB0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971025-A671-FE88-6C1F-B8591E97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DE73DD-3CCC-732A-7D90-197249CA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1DD7FFF-C07A-5017-8969-24A44F44A552}"/>
              </a:ext>
            </a:extLst>
          </p:cNvPr>
          <p:cNvSpPr/>
          <p:nvPr/>
        </p:nvSpPr>
        <p:spPr>
          <a:xfrm>
            <a:off x="-720000" y="469800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2726E0-F31C-CC9C-EC23-8FEFAD97E264}"/>
              </a:ext>
            </a:extLst>
          </p:cNvPr>
          <p:cNvSpPr/>
          <p:nvPr/>
        </p:nvSpPr>
        <p:spPr>
          <a:xfrm>
            <a:off x="9673200" y="-1080000"/>
            <a:ext cx="3600000" cy="360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23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9C596-ABB6-E602-64F3-5148890D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B56F6B-1D8E-B2E6-7E35-7D4FD1297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658DAC-E72F-096D-98BD-720B379AE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3182FB-4099-9C5F-BC35-0346D8CC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00BF33-6090-1C5C-29C2-356C55BC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2102DB-AF05-52F1-692C-FEFB4B30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60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3FEFA-F130-1DA7-0901-80A7AF00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A723177-27F3-8122-B70C-900C8B389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79B981-52AB-E5E0-FBD1-1547A5C60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F151C2-7D4F-5533-201A-70A7A016A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4F298C-590A-BA1C-10C1-AB9569DC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DCF383-AF1E-8E27-BF76-869CBAD9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87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58D8C-01A9-F509-2330-B8FC7DF5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7BC4B0-FA38-E144-6C74-7C9631190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5656AF-F7CA-0A21-BBF7-763F7164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AF6A3C-964A-7A99-7DCA-4A5BFF23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D3F916-C013-3147-CE82-7D6AFFABD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884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56BA69-C2E8-F052-4502-EF702588D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9996EF-0E46-61F4-2863-5E8723F09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C307DF-942A-F2B4-D258-D8D6FAD6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41272F-1919-D993-56A7-FE697799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CCFC4C-9072-DE8A-4E38-F0352F60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44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chlussfolie">
    <p:bg>
      <p:bgPr>
        <a:gradFill>
          <a:gsLst>
            <a:gs pos="0">
              <a:srgbClr val="EDF7FF"/>
            </a:gs>
            <a:gs pos="100000">
              <a:srgbClr val="FFFF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2ED8-4725-8F8E-8D7F-67780D23C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FF2FA6-EEF3-7276-69D5-A1E9C18AE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8EE58-6AA2-CA14-A905-C31BFCB0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971025-A671-FE88-6C1F-B8591E97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DE73DD-3CCC-732A-7D90-197249CA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1DD7FFF-C07A-5017-8969-24A44F44A552}"/>
              </a:ext>
            </a:extLst>
          </p:cNvPr>
          <p:cNvSpPr/>
          <p:nvPr/>
        </p:nvSpPr>
        <p:spPr>
          <a:xfrm>
            <a:off x="-720000" y="469800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2726E0-F31C-CC9C-EC23-8FEFAD97E264}"/>
              </a:ext>
            </a:extLst>
          </p:cNvPr>
          <p:cNvSpPr/>
          <p:nvPr/>
        </p:nvSpPr>
        <p:spPr>
          <a:xfrm>
            <a:off x="9673200" y="-1080000"/>
            <a:ext cx="3600000" cy="360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75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92935-2252-177E-159C-00FFCB0D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133E14-6CF4-D471-063C-38C8DDD1D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580FC0-0271-6248-2E28-6B52B61E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E3D72-0835-93D2-95E8-38C41AD4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E46E43-4C63-6D7E-3132-183F3A15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BB4614E-9C17-9F84-01FE-8A7E1E5A49A5}"/>
              </a:ext>
            </a:extLst>
          </p:cNvPr>
          <p:cNvSpPr/>
          <p:nvPr/>
        </p:nvSpPr>
        <p:spPr>
          <a:xfrm>
            <a:off x="2598600" y="-144000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24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rgbClr val="F3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541B4-31D7-6144-F461-56CF021D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98FD79-9649-7F92-D3AC-87ECAC07F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9CE82E-07E9-1C4F-9BB9-5C5937D6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F7CAA-84E5-1BA6-7A01-C659DE7E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06CCA8-FB17-DA72-7188-F0A63280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9216761-AA01-7202-6639-D2CCC7E7BD62}"/>
              </a:ext>
            </a:extLst>
          </p:cNvPr>
          <p:cNvSpPr/>
          <p:nvPr/>
        </p:nvSpPr>
        <p:spPr>
          <a:xfrm>
            <a:off x="-720000" y="469800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F9FAACE-641F-F96A-D8CB-CB5E46AED0DB}"/>
              </a:ext>
            </a:extLst>
          </p:cNvPr>
          <p:cNvSpPr/>
          <p:nvPr/>
        </p:nvSpPr>
        <p:spPr>
          <a:xfrm>
            <a:off x="9673200" y="-1080000"/>
            <a:ext cx="3600000" cy="360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35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6DC56-8202-9078-F040-BD647ECE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F2F165-5CBB-8C8C-D502-C1828C0B2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F84AA3-466D-8C54-967C-52535DCDE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6AAB2C-8DBD-1E98-10BC-6CD968A8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216C64-A2C9-7242-5EFB-5E3F1615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504FAF-1D4B-E743-76DC-7229B169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CBCF022-FAE1-B07C-BF1C-46E3D8E386F0}"/>
              </a:ext>
            </a:extLst>
          </p:cNvPr>
          <p:cNvSpPr/>
          <p:nvPr/>
        </p:nvSpPr>
        <p:spPr>
          <a:xfrm>
            <a:off x="2598600" y="-144000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756390A-7270-946E-7FF7-547BA17E9A0F}"/>
              </a:ext>
            </a:extLst>
          </p:cNvPr>
          <p:cNvSpPr/>
          <p:nvPr/>
        </p:nvSpPr>
        <p:spPr>
          <a:xfrm>
            <a:off x="10187400" y="491635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14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6DC56-8202-9078-F040-BD647ECE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F84AA3-466D-8C54-967C-52535DCDE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3322800" cy="4351338"/>
          </a:xfrm>
          <a:ln>
            <a:noFill/>
          </a:ln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6AAB2C-8DBD-1E98-10BC-6CD968A8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216C64-A2C9-7242-5EFB-5E3F1615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504FAF-1D4B-E743-76DC-7229B169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226A353D-99F6-DA64-AA21-42761074F5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34600" y="1825625"/>
            <a:ext cx="33228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C4A02BB-D700-9BE9-2E20-0C0006745CC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31000" y="1825625"/>
            <a:ext cx="33228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BE56E65-1B87-4DD2-95B4-C31BE7733B45}"/>
              </a:ext>
            </a:extLst>
          </p:cNvPr>
          <p:cNvSpPr/>
          <p:nvPr/>
        </p:nvSpPr>
        <p:spPr>
          <a:xfrm>
            <a:off x="2598600" y="-144000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8CFC935-2955-A3EB-B803-7A15C2611653}"/>
              </a:ext>
            </a:extLst>
          </p:cNvPr>
          <p:cNvSpPr/>
          <p:nvPr/>
        </p:nvSpPr>
        <p:spPr>
          <a:xfrm>
            <a:off x="10187400" y="491635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56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4CF7D-A98B-3B66-85DD-0DFACF6D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FC2F7-778E-D6B1-0D3F-5925C2966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4F355C8-4B1C-7CD0-88D7-1D86C2D8A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E91E25-11A1-8A91-37A0-A3DBE4FA6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58914B-A20B-E7F5-696A-1CFD1563D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BAC0669-91D5-FA16-C2FC-3E363C76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A6CBB7-CC5B-B177-788D-25CF322C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53BEF9-7EB9-4DE7-BEDA-2B774DDF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961039-88D0-7CB1-E8E3-8FB59991A898}"/>
              </a:ext>
            </a:extLst>
          </p:cNvPr>
          <p:cNvSpPr/>
          <p:nvPr/>
        </p:nvSpPr>
        <p:spPr>
          <a:xfrm>
            <a:off x="10187400" y="491635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9E36832-17D1-04D5-A5D5-2E78279569F1}"/>
              </a:ext>
            </a:extLst>
          </p:cNvPr>
          <p:cNvSpPr/>
          <p:nvPr/>
        </p:nvSpPr>
        <p:spPr>
          <a:xfrm>
            <a:off x="2598600" y="-1440000"/>
            <a:ext cx="2880000" cy="2880000"/>
          </a:xfrm>
          <a:prstGeom prst="ellipse">
            <a:avLst/>
          </a:prstGeom>
          <a:solidFill>
            <a:srgbClr val="E1EF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13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0AE85C-CEF6-59EE-7A57-89F5B02C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6E38C-6C8E-51A6-683E-08070649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EBC2DA-48C9-D5CD-6C58-E17430BF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B7FA67-ECD2-DE2B-5056-6EE0A338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43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C2E3611-5ECA-72C1-6F88-893046050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88BA6B7-6B81-E652-C129-639C6D77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FEFFB4-5D43-A5FF-65A0-DAC67A16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38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340D7CF-BDA5-D138-E9B3-CA4B2A59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5F9EF1-878B-9B99-6F2C-A6177FE38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ABF156-C837-8A9B-845F-EA68F41AC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B1FD3-A3EF-4EF9-BB85-5E3C7BB5967D}" type="datetimeFigureOut">
              <a:rPr lang="de-DE" smtClean="0"/>
              <a:t>20.05.2026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47B294-2FB5-4198-7CDE-A2872EFC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D44F30-A919-48F1-D9F2-1161025CB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F1F38-8A92-41C3-875F-B2A6463C5C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45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scadia Mono SemiBold" panose="020B0609020000020004" pitchFamily="49" charset="0"/>
          <a:ea typeface="Cascadia Mono SemiBold" panose="020B0609020000020004" pitchFamily="49" charset="0"/>
          <a:cs typeface="Cascadia Mono SemiBold" panose="020B0609020000020004" pitchFamily="49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scadia Mono SemiLight" panose="020B0609020000020004" pitchFamily="49" charset="0"/>
          <a:ea typeface="Cascadia Mono SemiLight" panose="020B0609020000020004" pitchFamily="49" charset="0"/>
          <a:cs typeface="Cascadia Mono SemiLight" panose="020B0609020000020004" pitchFamily="49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scadia Mono SemiLight" panose="020B0609020000020004" pitchFamily="49" charset="0"/>
          <a:ea typeface="Cascadia Mono SemiLight" panose="020B0609020000020004" pitchFamily="49" charset="0"/>
          <a:cs typeface="Cascadia Mono SemiLight" panose="020B0609020000020004" pitchFamily="49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scadia Mono SemiLight" panose="020B0609020000020004" pitchFamily="49" charset="0"/>
          <a:ea typeface="Cascadia Mono SemiLight" panose="020B0609020000020004" pitchFamily="49" charset="0"/>
          <a:cs typeface="Cascadia Mono SemiLight" panose="020B06090200000200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scadia Mono SemiLight" panose="020B0609020000020004" pitchFamily="49" charset="0"/>
          <a:ea typeface="Cascadia Mono SemiLight" panose="020B0609020000020004" pitchFamily="49" charset="0"/>
          <a:cs typeface="Cascadia Mono SemiLight" panose="020B0609020000020004" pitchFamily="49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scadia Mono SemiLight" panose="020B0609020000020004" pitchFamily="49" charset="0"/>
          <a:ea typeface="Cascadia Mono SemiLight" panose="020B0609020000020004" pitchFamily="49" charset="0"/>
          <a:cs typeface="Cascadia Mono SemiLight" panose="020B06090200000200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87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64B02-FA81-4BA8-733B-42D42835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 err="1"/>
              <a:t>Lessons</a:t>
            </a:r>
            <a:r>
              <a:rPr lang="de-CH" sz="3600" dirty="0"/>
              <a:t> </a:t>
            </a:r>
            <a:r>
              <a:rPr lang="de-CH" sz="3600" dirty="0" err="1"/>
              <a:t>learned</a:t>
            </a:r>
            <a:endParaRPr lang="de-CH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1ACF8B-306D-1183-5C1B-04D95E348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b="1" dirty="0"/>
              <a:t>Regeln und feste Abläufe: </a:t>
            </a:r>
            <a:r>
              <a:rPr lang="de-DE" sz="2400" dirty="0"/>
              <a:t>Automatisierte CI/CD Pipeline und Tests sind essenziell für erfolgreiche Teamarbeit</a:t>
            </a:r>
          </a:p>
          <a:p>
            <a:r>
              <a:rPr lang="de-DE" sz="2400" b="1" dirty="0"/>
              <a:t>Umgang mit </a:t>
            </a:r>
            <a:r>
              <a:rPr lang="de-DE" sz="2400" b="1" dirty="0" err="1"/>
              <a:t>Git</a:t>
            </a:r>
            <a:r>
              <a:rPr lang="de-DE" sz="2400" b="1" dirty="0"/>
              <a:t>: </a:t>
            </a:r>
            <a:r>
              <a:rPr lang="de-DE" sz="2400" dirty="0"/>
              <a:t>Der Korrekte Umgang mit </a:t>
            </a:r>
            <a:r>
              <a:rPr lang="de-DE" sz="2400" dirty="0" err="1"/>
              <a:t>Git</a:t>
            </a:r>
            <a:r>
              <a:rPr lang="de-DE" sz="2400" dirty="0"/>
              <a:t> in der Praxis musste erst noch erlernt werden</a:t>
            </a:r>
          </a:p>
          <a:p>
            <a:r>
              <a:rPr lang="de-DE" sz="2400" b="1" dirty="0"/>
              <a:t>Praxiserfahrung über Theorie:</a:t>
            </a:r>
            <a:r>
              <a:rPr lang="de-DE" sz="2400" dirty="0"/>
              <a:t> Erfahrungswerte aus der Problembewältigung wiegen schwerer als reines theoretisches Können.</a:t>
            </a:r>
          </a:p>
        </p:txBody>
      </p:sp>
    </p:spTree>
    <p:extLst>
      <p:ext uri="{BB962C8B-B14F-4D97-AF65-F5344CB8AC3E}">
        <p14:creationId xmlns:p14="http://schemas.microsoft.com/office/powerpoint/2010/main" val="2847837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olve1">
            <a:hlinkClick r:id="" action="ppaction://media"/>
            <a:extLst>
              <a:ext uri="{FF2B5EF4-FFF2-40B4-BE49-F238E27FC236}">
                <a16:creationId xmlns:a16="http://schemas.microsoft.com/office/drawing/2014/main" id="{C49DA770-90C7-3EF2-FEDD-3D5C31BC5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9B24-F11C-E8C3-1543-9621F558E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F9CFA3-E109-09C4-8D15-CCDFDDF84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07" y="1108807"/>
            <a:ext cx="4640385" cy="464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30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BA951-23EA-E0DF-0615-8FB526439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400">
            <a:hlinkClick r:id="" action="ppaction://media"/>
            <a:extLst>
              <a:ext uri="{FF2B5EF4-FFF2-40B4-BE49-F238E27FC236}">
                <a16:creationId xmlns:a16="http://schemas.microsoft.com/office/drawing/2014/main" id="{E458FD1F-FC4E-3CED-415C-A4740E663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1DD27-58D1-B18C-1773-5AF2E4841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A102C77-392D-DD5C-25B1-789E9DBA990B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4FABB6-2792-3DE5-FCC1-593632C3E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8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397F4-EB3F-77EC-9C57-B8B58B77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QS – Konzept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7C3E21-8120-9435-B253-77782677D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Mehrere </a:t>
            </a:r>
            <a:r>
              <a:rPr lang="de-DE" dirty="0" err="1"/>
              <a:t>GitLab</a:t>
            </a:r>
            <a:r>
              <a:rPr lang="de-DE" dirty="0"/>
              <a:t> Jobs</a:t>
            </a:r>
          </a:p>
          <a:p>
            <a:pPr lvl="1"/>
            <a:r>
              <a:rPr lang="de-DE" dirty="0" err="1"/>
              <a:t>Linter</a:t>
            </a:r>
            <a:r>
              <a:rPr lang="de-DE" dirty="0"/>
              <a:t> (bei Push und MR)</a:t>
            </a:r>
          </a:p>
          <a:p>
            <a:pPr lvl="1"/>
            <a:r>
              <a:rPr lang="de-DE" dirty="0"/>
              <a:t>Aufbereitung der Daten für MR</a:t>
            </a:r>
          </a:p>
          <a:p>
            <a:pPr lvl="1"/>
            <a:r>
              <a:rPr lang="de-DE" dirty="0"/>
              <a:t>Ausführung von Unit-Tests (bei Push und MR)</a:t>
            </a:r>
          </a:p>
          <a:p>
            <a:pPr lvl="1"/>
            <a:r>
              <a:rPr lang="de-DE" dirty="0"/>
              <a:t>Prüfung von </a:t>
            </a:r>
            <a:r>
              <a:rPr lang="de-DE" dirty="0" err="1"/>
              <a:t>JavaDoc</a:t>
            </a:r>
            <a:r>
              <a:rPr lang="de-DE" dirty="0"/>
              <a:t> (bei MR)</a:t>
            </a:r>
          </a:p>
          <a:p>
            <a:pPr lvl="1"/>
            <a:r>
              <a:rPr lang="de-DE" dirty="0"/>
              <a:t>Prüfung auf </a:t>
            </a:r>
            <a:r>
              <a:rPr lang="de-DE" dirty="0" err="1"/>
              <a:t>Compile</a:t>
            </a:r>
            <a:r>
              <a:rPr lang="de-DE" dirty="0"/>
              <a:t>-time </a:t>
            </a:r>
            <a:r>
              <a:rPr lang="de-DE" dirty="0" err="1"/>
              <a:t>Exceptions</a:t>
            </a:r>
            <a:r>
              <a:rPr lang="de-DE" dirty="0"/>
              <a:t> (bei Push und MR)</a:t>
            </a:r>
          </a:p>
          <a:p>
            <a:pPr lvl="1"/>
            <a:endParaRPr lang="de-DE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6DE1EE-702C-D976-07BC-479DA631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27" y="4607639"/>
            <a:ext cx="8244546" cy="170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68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4E324-F792-2F25-D80F-2692D5FF2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QS - Metriken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82F960C9-07B0-4604-CB2D-CA154AD83B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1629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432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96D51-CE08-DA4E-AD3B-20032AE0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QS - Metriken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DBEE8B94-8970-FAAE-CD02-E0EF9F3340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004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00B2B-1F5D-C25D-4D96-FFABF2B5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519B4-2FE7-C8BD-2D9D-3CC8C785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QS – Lessons learned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823C2-7AC4-EA7E-E7A5-7EDF9D50C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Pipeline ersparte uns &gt;2000 Minuten</a:t>
            </a:r>
          </a:p>
          <a:p>
            <a:pPr lvl="1"/>
            <a:r>
              <a:rPr lang="de-DE" dirty="0"/>
              <a:t>Manuelles ausführen des Linters</a:t>
            </a:r>
          </a:p>
          <a:p>
            <a:pPr lvl="1"/>
            <a:r>
              <a:rPr lang="de-DE" dirty="0"/>
              <a:t>Ausführung der Tests</a:t>
            </a:r>
          </a:p>
          <a:p>
            <a:pPr lvl="1"/>
            <a:endParaRPr lang="de-DE" dirty="0"/>
          </a:p>
          <a:p>
            <a:r>
              <a:rPr lang="de-DE" dirty="0"/>
              <a:t>Integration in </a:t>
            </a:r>
            <a:r>
              <a:rPr lang="de-DE" dirty="0" err="1"/>
              <a:t>GitLab</a:t>
            </a:r>
            <a:r>
              <a:rPr lang="de-DE" dirty="0"/>
              <a:t> </a:t>
            </a:r>
            <a:r>
              <a:rPr lang="de-DE" dirty="0" err="1"/>
              <a:t>Merge</a:t>
            </a:r>
            <a:r>
              <a:rPr lang="de-DE" dirty="0"/>
              <a:t>-Anfragen bei korrekter Datenaufbereitung</a:t>
            </a:r>
          </a:p>
          <a:p>
            <a:endParaRPr lang="de-DE" dirty="0"/>
          </a:p>
          <a:p>
            <a:r>
              <a:rPr lang="de-DE" dirty="0"/>
              <a:t>Verzögerungen in der Pipeline </a:t>
            </a:r>
            <a:br>
              <a:rPr lang="de-DE" dirty="0"/>
            </a:br>
            <a:r>
              <a:rPr lang="de-DE" dirty="0"/>
              <a:t>bedeuten Verzögerungen im Projekt</a:t>
            </a:r>
          </a:p>
        </p:txBody>
      </p:sp>
    </p:spTree>
    <p:extLst>
      <p:ext uri="{BB962C8B-B14F-4D97-AF65-F5344CB8AC3E}">
        <p14:creationId xmlns:p14="http://schemas.microsoft.com/office/powerpoint/2010/main" val="256006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0EF30-A134-40DC-A191-2667366B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2AC0AA-D19D-EDD6-527A-6DC17FE31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Clean Architecture</a:t>
            </a:r>
          </a:p>
          <a:p>
            <a:endParaRPr lang="de-DE" dirty="0"/>
          </a:p>
          <a:p>
            <a:r>
              <a:rPr lang="de-DE" dirty="0"/>
              <a:t>Weniger als 60 Zeilen auf 4 Klassen verteilt für neuen Command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157753"/>
      </p:ext>
    </p:extLst>
  </p:cSld>
  <p:clrMapOvr>
    <a:masterClrMapping/>
  </p:clrMapOvr>
</p:sld>
</file>

<file path=ppt/theme/theme1.xml><?xml version="1.0" encoding="utf-8"?>
<a:theme xmlns:a="http://schemas.openxmlformats.org/drawingml/2006/main" name="Gemini Theme">
  <a:themeElements>
    <a:clrScheme name="Gemini Colors">
      <a:dk1>
        <a:sysClr val="windowText" lastClr="000000"/>
      </a:dk1>
      <a:lt1>
        <a:srgbClr val="F7FDFF"/>
      </a:lt1>
      <a:dk2>
        <a:srgbClr val="1B2B4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mini Theme" id="{2786781A-CADE-44D2-B755-385F34F7094B}" vid="{4B1ED34C-7598-4A55-A3EC-6E32730F247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Gemini Theme</Template>
  <TotalTime>0</TotalTime>
  <Words>242</Words>
  <Application>Microsoft Office PowerPoint</Application>
  <PresentationFormat>Breitbild</PresentationFormat>
  <Paragraphs>38</Paragraphs>
  <Slides>11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Cascadia Mono SemiBold</vt:lpstr>
      <vt:lpstr>Cascadia Mono SemiLight</vt:lpstr>
      <vt:lpstr>Gemini Theme</vt:lpstr>
      <vt:lpstr>PowerPoint-Präsentation</vt:lpstr>
      <vt:lpstr>PowerPoint-Präsentation</vt:lpstr>
      <vt:lpstr>PowerPoint-Präsentation</vt:lpstr>
      <vt:lpstr>PowerPoint-Präsentation</vt:lpstr>
      <vt:lpstr>QS – Konzept</vt:lpstr>
      <vt:lpstr>QS - Metriken</vt:lpstr>
      <vt:lpstr>QS - Metriken</vt:lpstr>
      <vt:lpstr>QS – Lessons learned</vt:lpstr>
      <vt:lpstr>Technology</vt:lpstr>
      <vt:lpstr>Lessons learned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 kropff</dc:creator>
  <cp:lastModifiedBy>Jona Walpert</cp:lastModifiedBy>
  <cp:revision>2</cp:revision>
  <dcterms:created xsi:type="dcterms:W3CDTF">2026-05-19T16:31:45Z</dcterms:created>
  <dcterms:modified xsi:type="dcterms:W3CDTF">2026-05-20T14:16:44Z</dcterms:modified>
</cp:coreProperties>
</file>