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68" r:id="rId19"/>
    <p:sldId id="277" r:id="rId20"/>
    <p:sldId id="278" r:id="rId21"/>
    <p:sldId id="279" r:id="rId2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9B58"/>
    <a:srgbClr val="481D08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69296" autoAdjust="0"/>
  </p:normalViewPr>
  <p:slideViewPr>
    <p:cSldViewPr snapToGrid="0">
      <p:cViewPr>
        <p:scale>
          <a:sx n="75" d="100"/>
          <a:sy n="75" d="100"/>
        </p:scale>
        <p:origin x="883" y="-250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9607F-2972-4D1D-9F26-99B9F4C0FABF}" type="datetimeFigureOut">
              <a:rPr lang="de-CH" smtClean="0"/>
              <a:t>09.04.2026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E503A-8121-4371-B33F-C84B749D131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19646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154768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B7C615-5BC4-1DEB-0D60-F0428B7AD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D11F746-EC2F-E1E0-7AEA-DCA9C510CA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EEDC037-A0DA-4421-9055-6FEC82A317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Startgeld</a:t>
            </a:r>
          </a:p>
          <a:p>
            <a:r>
              <a:rPr lang="de-DE" dirty="0"/>
              <a:t>Jeder Spieler startet mit einem identischen Chip-Stack (im Beispiel: </a:t>
            </a:r>
            <a:r>
              <a:rPr lang="de-DE" b="1" dirty="0"/>
              <a:t>20.000 Chips</a:t>
            </a:r>
            <a:r>
              <a:rPr lang="de-DE" dirty="0"/>
              <a:t>).</a:t>
            </a:r>
          </a:p>
          <a:p>
            <a:r>
              <a:rPr lang="de-DE" dirty="0"/>
              <a:t>Sichert gleiche Startbedingungen für alle Teilnehmer.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6DB8B6-AD65-D6A7-D6D2-60494BAAD8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278340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DF8E6-3216-4788-5AE1-EE41A55D5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4B91B3F-6C85-E71A-247B-5C732F4863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BDD36F8-9A0F-AF82-DF80-E4C0B91BBC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Dealer-Button</a:t>
            </a:r>
          </a:p>
          <a:p>
            <a:r>
              <a:rPr lang="de-DE" dirty="0"/>
              <a:t>Markiert die Position des Gebers am Tisch.</a:t>
            </a:r>
          </a:p>
          <a:p>
            <a:r>
              <a:rPr lang="de-DE" dirty="0"/>
              <a:t>Wandert nach jeder Runde im Uhrzeigersinn weiter.</a:t>
            </a:r>
          </a:p>
          <a:p>
            <a:r>
              <a:rPr lang="de-DE" dirty="0"/>
              <a:t>Bestimmt die Reihenfolge beim Austeilen und Setzen.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9B3E194-F88F-CFCC-69B1-BC2455BF8C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48604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C35EF-4F26-5E35-1D5E-3CFF64956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462BC54-4E88-2167-185D-216137144D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7A69DC9-B7E9-F228-B25F-3DAAEE1B57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 err="1"/>
              <a:t>Blinds</a:t>
            </a:r>
            <a:endParaRPr lang="de-DE" b="1" dirty="0"/>
          </a:p>
          <a:p>
            <a:r>
              <a:rPr lang="de-DE" b="1" dirty="0"/>
              <a:t>Small Blind &amp; Big Blind:</a:t>
            </a:r>
            <a:r>
              <a:rPr lang="de-DE" dirty="0"/>
              <a:t> </a:t>
            </a:r>
          </a:p>
          <a:p>
            <a:r>
              <a:rPr lang="de-DE" dirty="0"/>
              <a:t>Zwei Pflichteinsätze vor der Kartenvergabe.</a:t>
            </a:r>
          </a:p>
          <a:p>
            <a:endParaRPr lang="de-DE" dirty="0"/>
          </a:p>
          <a:p>
            <a:r>
              <a:rPr lang="de-DE" dirty="0"/>
              <a:t>Erzeugen sofort einen </a:t>
            </a:r>
            <a:r>
              <a:rPr lang="de-DE" b="1" dirty="0"/>
              <a:t>Pot</a:t>
            </a:r>
            <a:r>
              <a:rPr lang="de-DE" dirty="0"/>
              <a:t>, damit das Spiel um etwas geht.</a:t>
            </a:r>
          </a:p>
          <a:p>
            <a:endParaRPr lang="de-DE" dirty="0"/>
          </a:p>
          <a:p>
            <a:r>
              <a:rPr lang="de-DE" dirty="0"/>
              <a:t>Der Big Blind ist in der Regel doppelt so hoch wie der Small Blind.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B11C21C-F0E4-9AB1-BDC0-930FA485E3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62423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7623F-7927-4577-43A4-593A37520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6B21F0F-E3E7-D5F6-DBF1-244BAC1B06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6F05430-A23E-D3DC-57B9-0063713C17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Handkarten</a:t>
            </a:r>
          </a:p>
          <a:p>
            <a:r>
              <a:rPr lang="de-DE" dirty="0"/>
              <a:t>Jeder Spieler erhält </a:t>
            </a:r>
            <a:r>
              <a:rPr lang="de-DE" b="1" dirty="0"/>
              <a:t>2 Karten verdeckt</a:t>
            </a:r>
            <a:r>
              <a:rPr lang="de-DE" dirty="0"/>
              <a:t> auf die Hand.</a:t>
            </a:r>
          </a:p>
          <a:p>
            <a:r>
              <a:rPr lang="de-DE" dirty="0"/>
              <a:t>Nur der Spieler selbst kennt seine Karten.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BE52CE3-C68D-C361-FD36-F2845F5F9D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68432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C1D56-82D4-E12B-3BF1-11C59A44F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22D5A2D-A1E7-20A3-D22B-45C7EB127B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FE8B92B-05D3-2900-BC6F-A0F2A941CE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Gemeinschaftskarten</a:t>
            </a:r>
          </a:p>
          <a:p>
            <a:r>
              <a:rPr lang="de-DE" dirty="0"/>
              <a:t>Insgesamt </a:t>
            </a:r>
            <a:r>
              <a:rPr lang="de-DE" b="1" dirty="0"/>
              <a:t>5 Karten</a:t>
            </a:r>
            <a:r>
              <a:rPr lang="de-DE" dirty="0"/>
              <a:t> werden offen in die Mitte gelegt.</a:t>
            </a:r>
          </a:p>
          <a:p>
            <a:r>
              <a:rPr lang="de-DE" dirty="0"/>
              <a:t>Unterteilung in drei Phasen: </a:t>
            </a:r>
            <a:r>
              <a:rPr lang="de-DE" b="1" dirty="0"/>
              <a:t>Flop</a:t>
            </a:r>
            <a:r>
              <a:rPr lang="de-DE" dirty="0"/>
              <a:t> (3 Karten), </a:t>
            </a:r>
            <a:r>
              <a:rPr lang="de-DE" b="1" dirty="0"/>
              <a:t>Turn</a:t>
            </a:r>
            <a:r>
              <a:rPr lang="de-DE" dirty="0"/>
              <a:t> (4. Karte) und </a:t>
            </a:r>
            <a:r>
              <a:rPr lang="de-DE" b="1" dirty="0"/>
              <a:t>River</a:t>
            </a:r>
            <a:r>
              <a:rPr lang="de-DE" dirty="0"/>
              <a:t> (5. Karte).</a:t>
            </a:r>
          </a:p>
          <a:p>
            <a:r>
              <a:rPr lang="de-DE" dirty="0"/>
              <a:t>Werden von allen aktiven Spielern zur Bildung ihrer Hand genutzt.</a:t>
            </a:r>
          </a:p>
          <a:p>
            <a:r>
              <a:rPr lang="de-DE" b="1" dirty="0"/>
              <a:t>Aktionsmöglichkeiten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8A72C0-8E13-A9B9-2261-837B4D6E37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343652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AC745-8901-4B51-7417-B6B736821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FE15FC4-82A8-49B2-E6A7-EDFDFECD9F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44D4A2B-B881-77E6-48D0-2B52B52252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Aktionsmöglichkeiten</a:t>
            </a:r>
          </a:p>
          <a:p>
            <a:r>
              <a:rPr lang="de-DE" b="1" dirty="0" err="1"/>
              <a:t>Fold</a:t>
            </a:r>
            <a:r>
              <a:rPr lang="de-DE" b="1" dirty="0"/>
              <a:t>:</a:t>
            </a:r>
            <a:r>
              <a:rPr lang="de-DE" dirty="0"/>
              <a:t> Aussteigen und Karten abgeben; keine weiteren Chips investieren.</a:t>
            </a:r>
          </a:p>
          <a:p>
            <a:r>
              <a:rPr lang="de-DE" b="1" dirty="0"/>
              <a:t>Call:</a:t>
            </a:r>
            <a:r>
              <a:rPr lang="de-DE" dirty="0"/>
              <a:t> Mit dem aktuellen Einsatz eines Gegners gleichziehen.</a:t>
            </a:r>
          </a:p>
          <a:p>
            <a:r>
              <a:rPr lang="de-DE" b="1" dirty="0"/>
              <a:t>Raise:</a:t>
            </a:r>
            <a:r>
              <a:rPr lang="de-DE" dirty="0"/>
              <a:t> Den bestehenden Einsatz eines Gegners erhöhen.</a:t>
            </a:r>
          </a:p>
          <a:p>
            <a:r>
              <a:rPr lang="de-DE" b="1" dirty="0" err="1"/>
              <a:t>Bet</a:t>
            </a:r>
            <a:r>
              <a:rPr lang="de-DE" b="1" dirty="0"/>
              <a:t>:</a:t>
            </a:r>
            <a:r>
              <a:rPr lang="de-DE" dirty="0"/>
              <a:t> Den ersten freiwilligen Einsatz in einer neuen Setzrunde tätigen.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44B9780-DEC0-756E-1005-7697C21E4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109904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4A7EC-B93E-A995-E693-5AC570833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08BC6B2-53DF-3944-4185-2D844DB173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172E30F-5B23-EC02-2A10-5B22AC5ECF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Offenlegen der Karten (Showdown)</a:t>
            </a:r>
          </a:p>
          <a:p>
            <a:r>
              <a:rPr lang="de-DE" dirty="0"/>
              <a:t>Letzter Schritt, wenn nach dem River noch zwei oder mehr Spieler dabei sind.</a:t>
            </a:r>
          </a:p>
          <a:p>
            <a:r>
              <a:rPr lang="de-DE" dirty="0"/>
              <a:t>Vergleich der besten </a:t>
            </a:r>
            <a:r>
              <a:rPr lang="de-DE" b="1" dirty="0"/>
              <a:t>5-Karten-Kombination</a:t>
            </a:r>
            <a:r>
              <a:rPr lang="de-DE" dirty="0"/>
              <a:t> (aus Hand- und Gemeinschaftskarten).</a:t>
            </a:r>
          </a:p>
          <a:p>
            <a:endParaRPr lang="de-DE" dirty="0"/>
          </a:p>
          <a:p>
            <a:r>
              <a:rPr lang="de-CH" b="1" dirty="0"/>
              <a:t>WEITER ZU BEISPIEL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1260121-68F2-70E9-A8B0-5866640A8C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0055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2146E-7390-DA74-70A8-93F800FEE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D046F33-95DE-89A4-6F4E-F1CD0E5BF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12C2F51-5148-BDBD-3C97-3284A0ACA1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Pot gewinnen: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Entweder durch die beste Hand beim Showdown oder indem alle Gegner vorher aussteigen (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Fold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D129A92-0F46-022C-51C7-BED28441E9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577808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Verzögerungen im Ablauf:</a:t>
            </a:r>
            <a:r>
              <a:rPr lang="de-DE" dirty="0"/>
              <a:t> Die Bearbeitungszeit für Schlüsselelemente hat die ursprüngliche Planung deutlich überschritten.</a:t>
            </a:r>
          </a:p>
          <a:p>
            <a:endParaRPr lang="de-DE" dirty="0"/>
          </a:p>
          <a:p>
            <a:r>
              <a:rPr lang="de-DE" b="1" dirty="0"/>
              <a:t>Verschiebung von Meilensteinen:</a:t>
            </a:r>
            <a:r>
              <a:rPr lang="de-DE" dirty="0"/>
              <a:t> Wichtige Daten mussten aufgrund von Fehlkalkulationen in der Zeitplanung angepasst werden.</a:t>
            </a:r>
          </a:p>
          <a:p>
            <a:endParaRPr lang="de-DE" dirty="0"/>
          </a:p>
          <a:p>
            <a:br>
              <a:rPr lang="de-DE" dirty="0"/>
            </a:br>
            <a:br>
              <a:rPr lang="de-DE" dirty="0"/>
            </a:br>
            <a:r>
              <a:rPr lang="de-DE" b="1" dirty="0"/>
              <a:t>Mangelnde Eigeninitiative:</a:t>
            </a:r>
            <a:r>
              <a:rPr lang="de-DE" dirty="0"/>
              <a:t> Aufgaben werden oft nur nach ausdrücklicher Aufforderung und engmaschiger Kontrolle umgesetzt.</a:t>
            </a:r>
          </a:p>
          <a:p>
            <a:endParaRPr lang="de-DE" dirty="0"/>
          </a:p>
          <a:p>
            <a:r>
              <a:rPr lang="de-DE" b="1" dirty="0"/>
              <a:t>Compliance-Probleme:</a:t>
            </a:r>
            <a:r>
              <a:rPr lang="de-DE" dirty="0"/>
              <a:t> Festgelegte Regeln und </a:t>
            </a:r>
            <a:r>
              <a:rPr lang="de-DE" dirty="0" err="1"/>
              <a:t>Contribution</a:t>
            </a:r>
            <a:r>
              <a:rPr lang="de-DE" dirty="0"/>
              <a:t> Guidelines werden im Arbeitsalltag häufig übergangen.</a:t>
            </a:r>
          </a:p>
          <a:p>
            <a:endParaRPr lang="de-DE" dirty="0"/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292228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30A5A-BE99-2F2D-819B-F3877138F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5AEF8A7-5DC3-E8AF-3C1E-56AC65DFD2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C59B84B-F5CC-83E1-5BA5-59B41A08AE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Interne Kommunikation</a:t>
            </a:r>
          </a:p>
          <a:p>
            <a:r>
              <a:rPr lang="de-DE" b="1" dirty="0"/>
              <a:t>Defizite im Informationsfluss:</a:t>
            </a:r>
            <a:r>
              <a:rPr lang="de-DE" dirty="0"/>
              <a:t> Die bisherige interne Abstimmung war unzureichend und hat die Effizienz gemindert.</a:t>
            </a:r>
          </a:p>
          <a:p>
            <a:r>
              <a:rPr lang="de-DE" b="1" dirty="0"/>
              <a:t>Fehlende Transparenz:</a:t>
            </a:r>
            <a:r>
              <a:rPr lang="de-DE" dirty="0"/>
              <a:t> Status-Updates und Änderungen erreichen die Beteiligten nicht zeitnah.</a:t>
            </a:r>
          </a:p>
          <a:p>
            <a:endParaRPr lang="de-DE" dirty="0"/>
          </a:p>
          <a:p>
            <a:r>
              <a:rPr lang="de-DE" b="1" dirty="0"/>
              <a:t>Strukturelle Mängel</a:t>
            </a:r>
          </a:p>
          <a:p>
            <a:r>
              <a:rPr lang="de-DE" b="1" dirty="0"/>
              <a:t>Ignorieren von Kontrollinstrumenten:</a:t>
            </a:r>
            <a:r>
              <a:rPr lang="de-DE" dirty="0"/>
              <a:t> Qualitäts-Checklisten werden nicht konsequent abgearbeitet.</a:t>
            </a:r>
          </a:p>
          <a:p>
            <a:r>
              <a:rPr lang="de-DE" b="1" dirty="0"/>
              <a:t>Fehlende Disziplin bei Richtlinien:</a:t>
            </a:r>
            <a:r>
              <a:rPr lang="de-DE" dirty="0"/>
              <a:t> Die Missachtung der vereinbarten Guidelines führt zu Mehraufwand bei der Konsolidierung der Ergebnisse.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4FA8DC-7441-F747-3192-11E990801E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20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1122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Pot gewinnen: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Entweder durch die beste Hand beim Showdown oder indem alle Gegner vorher aussteigen (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Fold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Maximierung des Gewinns (Value):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Mit einer starken Hand den größtmöglichen Einsatz von den Gegnern herausholen.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Minimierung der Verluste: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Schlechte Hände frühzeitig aufgeben oder den Pot klein halten, wenn man unsicher ist.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Informationsvorteil erlangen: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Die Handstärke der Gegner durch Beobachtung von Setzmustern (Tells) einschätzen.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Täuschung (</a:t>
            </a:r>
            <a:r>
              <a:rPr lang="de-DE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Deception</a:t>
            </a:r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Die eigene Handstärke durch Bluffs oder langsames Spiel (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Slowplay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verschleiern.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Positionsspiel: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Den strategischen Vorteil nutzen, als Letzter agieren zu dürfen.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785579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Einführung verbindlicher Reporting-Zyklen:</a:t>
            </a:r>
            <a:r>
              <a:rPr lang="de-DE" dirty="0"/>
              <a:t> Um die "Hinterher-laufen"-Mentalität durch Eigenverantwortung zu ersetzen.</a:t>
            </a:r>
          </a:p>
          <a:p>
            <a:endParaRPr lang="de-DE" dirty="0"/>
          </a:p>
          <a:p>
            <a:r>
              <a:rPr lang="de-DE" b="1" dirty="0"/>
              <a:t>Optimierung der Kommunikationskanäle:</a:t>
            </a:r>
            <a:r>
              <a:rPr lang="de-DE" dirty="0"/>
              <a:t> Etablierung klarer Strukturen für den internen Austausch.</a:t>
            </a:r>
          </a:p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dirty="0"/>
              <a:t>Strikte Einhaltung der Checklisten:</a:t>
            </a:r>
            <a:r>
              <a:rPr lang="de-DE" dirty="0"/>
              <a:t> Freigaben erfolgen nur noch nach Bearbeitung gewisser Kontrollpunkte </a:t>
            </a:r>
            <a:r>
              <a:rPr lang="de-DE" b="1" dirty="0"/>
              <a:t>(s. </a:t>
            </a:r>
            <a:r>
              <a:rPr lang="de-DE" b="1" dirty="0" err="1"/>
              <a:t>Merge</a:t>
            </a:r>
            <a:r>
              <a:rPr lang="de-DE" b="1" dirty="0"/>
              <a:t> Pipeline)</a:t>
            </a:r>
          </a:p>
          <a:p>
            <a:endParaRPr lang="de-DE" dirty="0"/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21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7790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Pot gewinnen: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Entweder durch die beste Hand beim Showdown oder indem alle Gegner vorher aussteigen (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Fold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09634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Maximierung des Gewinns (Value):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Mit einer starken Hand den größtmöglichen Einsatz von den Gegnern herausholen.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24869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Minimierung der Verluste: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Schlechte Hände frühzeitig aufgeben oder den Pot klein halten, wenn man unsicher ist.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3591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Täuschung (</a:t>
            </a:r>
            <a:r>
              <a:rPr lang="de-DE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Deception</a:t>
            </a:r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Die eigene Handstärke durch Bluffs oder langsames Spiel (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Slowplay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verschleiern.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18349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Informationsvorteil erlangen: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Die Handstärke der Gegner durch Beobachtung von Setzmustern (Tells) einschätzen.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37671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Positionsspiel: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Den strategischen Vorteil nutzen, als Letzter agieren zu dürfen.</a:t>
            </a: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Weiter zu den REGELN und MECHANIKEN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06655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7FCF3-DF8C-C656-DEC6-EDC756414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D4E94C6-09B4-E276-2082-5DAE6CF1A7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38A2550-AAD0-3DFF-0243-FF8103FECB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b="1" dirty="0"/>
              <a:t>Weiter für ersten punkt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97081A8-2E2F-8254-4196-F10B4B46E9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503A-8121-4371-B33F-C84B749D131D}" type="slidenum">
              <a:rPr lang="de-CH" smtClean="0"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6499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65892A-2CFB-1EB8-1AA5-2B4ECB5446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031AD7C-9312-277D-F9CC-883C19A00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7" indent="0" algn="ctr">
              <a:buNone/>
              <a:defRPr sz="2000"/>
            </a:lvl2pPr>
            <a:lvl3pPr marL="914434" indent="0" algn="ctr">
              <a:buNone/>
              <a:defRPr sz="1800"/>
            </a:lvl3pPr>
            <a:lvl4pPr marL="1371651" indent="0" algn="ctr">
              <a:buNone/>
              <a:defRPr sz="1600"/>
            </a:lvl4pPr>
            <a:lvl5pPr marL="1828869" indent="0" algn="ctr">
              <a:buNone/>
              <a:defRPr sz="1600"/>
            </a:lvl5pPr>
            <a:lvl6pPr marL="2286086" indent="0" algn="ctr">
              <a:buNone/>
              <a:defRPr sz="1600"/>
            </a:lvl6pPr>
            <a:lvl7pPr marL="2743303" indent="0" algn="ctr">
              <a:buNone/>
              <a:defRPr sz="1600"/>
            </a:lvl7pPr>
            <a:lvl8pPr marL="3200519" indent="0" algn="ctr">
              <a:buNone/>
              <a:defRPr sz="1600"/>
            </a:lvl8pPr>
            <a:lvl9pPr marL="3657736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75EC5F-3532-6504-71B0-8473CC6C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8C902E-540A-FF3D-FBBF-64BB9FD0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059307-8FE7-B70A-EDFD-725896DD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885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8297F-D8FB-B2CD-7635-A6F11D4C0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6A814E4-9C49-F858-1A3B-CD94CFEEA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954032-0130-99D0-5231-8BE8774EA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BC3604-89B0-AFEE-1765-F6178A3CB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B8ADC1-200D-5B9B-B6CD-94A85E9BC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25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16FF8BE-FCF1-DF64-786F-D2992DBF01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A1EE097-A880-9CAB-791C-D4C2F049C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8C8A45-CAD7-60D5-3361-86246E318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187C1E-4964-2AD8-09A2-A36FA543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AA09FB-0802-F504-E810-87D93E6A1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706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0697C6-AB0D-40C7-D450-20BD8BCB2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4A1A7B-85CF-04A7-1CC1-E4ABA48AF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677ADE-1B7C-7841-A5AE-38958DE63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130CCC-04DF-7299-E952-A87DBDFD9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73F987-D159-CDBE-A9E7-18BB6FC51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28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1C5262-07D1-5254-78FC-E0F1B995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50B299-89FD-8412-E258-C3BB68338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17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34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5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6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8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30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51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73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949724-F190-2BC7-04E7-ECE0628B0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627E6E-FB32-EE8F-3984-0E7AF2E9E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8F01BC-A5AB-150E-7AB6-D322F470D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9208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D55A96-74BE-74C9-F3A8-FB3DD00F5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0B9A06-FEC0-64F9-39BB-ECEF0CFC5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ED8CC71-8CB4-1F84-DC2D-BC1B05935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B57B20-53FF-D798-CDF7-91CCE3DDB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EC1EAB7-3A88-4AC6-7226-8F2627C23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18F928E-6DAA-DEB4-E501-DAEF086C4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6250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EC1E7D-6D8C-153F-B352-D5904206C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955EC4-26D0-3792-72FF-250459712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7" indent="0">
              <a:buNone/>
              <a:defRPr sz="2000" b="1"/>
            </a:lvl2pPr>
            <a:lvl3pPr marL="914434" indent="0">
              <a:buNone/>
              <a:defRPr sz="1800" b="1"/>
            </a:lvl3pPr>
            <a:lvl4pPr marL="1371651" indent="0">
              <a:buNone/>
              <a:defRPr sz="1600" b="1"/>
            </a:lvl4pPr>
            <a:lvl5pPr marL="1828869" indent="0">
              <a:buNone/>
              <a:defRPr sz="1600" b="1"/>
            </a:lvl5pPr>
            <a:lvl6pPr marL="2286086" indent="0">
              <a:buNone/>
              <a:defRPr sz="1600" b="1"/>
            </a:lvl6pPr>
            <a:lvl7pPr marL="2743303" indent="0">
              <a:buNone/>
              <a:defRPr sz="1600" b="1"/>
            </a:lvl7pPr>
            <a:lvl8pPr marL="3200519" indent="0">
              <a:buNone/>
              <a:defRPr sz="1600" b="1"/>
            </a:lvl8pPr>
            <a:lvl9pPr marL="3657736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7168672-2213-4E2C-F28D-A6345D45F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C3B558A-03A3-6A68-E6B4-EA1C95880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7" indent="0">
              <a:buNone/>
              <a:defRPr sz="2000" b="1"/>
            </a:lvl2pPr>
            <a:lvl3pPr marL="914434" indent="0">
              <a:buNone/>
              <a:defRPr sz="1800" b="1"/>
            </a:lvl3pPr>
            <a:lvl4pPr marL="1371651" indent="0">
              <a:buNone/>
              <a:defRPr sz="1600" b="1"/>
            </a:lvl4pPr>
            <a:lvl5pPr marL="1828869" indent="0">
              <a:buNone/>
              <a:defRPr sz="1600" b="1"/>
            </a:lvl5pPr>
            <a:lvl6pPr marL="2286086" indent="0">
              <a:buNone/>
              <a:defRPr sz="1600" b="1"/>
            </a:lvl6pPr>
            <a:lvl7pPr marL="2743303" indent="0">
              <a:buNone/>
              <a:defRPr sz="1600" b="1"/>
            </a:lvl7pPr>
            <a:lvl8pPr marL="3200519" indent="0">
              <a:buNone/>
              <a:defRPr sz="1600" b="1"/>
            </a:lvl8pPr>
            <a:lvl9pPr marL="3657736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5E83441-EC9C-3457-98E3-140663A6C4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4B91523-D0DC-6FBA-F5A1-8AA8728B1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FD581AA-081F-DBFE-0619-2D63A8346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2ECCDE5-6428-FD41-F22F-DFC2BC5A7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43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4C67CB-C569-A585-BFB3-261C6884F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DA1B197-D775-B7B3-1403-6573554E5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C6051D9-739F-82B2-A3D8-FC0C38E2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434FF20-208A-6BE7-4956-7FAEA0C07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123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AC81BA8-E874-1EFF-0108-B584C673E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29EDF23-E167-BC9D-E2B8-A22DA8D04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C98882-A876-A6C4-963D-E769419AF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54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B6AEB8-3D75-9DF0-C04C-D0B049513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81DC4B-F7E7-0454-0147-B9FA1DA71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F003C5-26C7-6730-52E8-F81EAF264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7" indent="0">
              <a:buNone/>
              <a:defRPr sz="1400"/>
            </a:lvl2pPr>
            <a:lvl3pPr marL="914434" indent="0">
              <a:buNone/>
              <a:defRPr sz="1200"/>
            </a:lvl3pPr>
            <a:lvl4pPr marL="1371651" indent="0">
              <a:buNone/>
              <a:defRPr sz="1000"/>
            </a:lvl4pPr>
            <a:lvl5pPr marL="1828869" indent="0">
              <a:buNone/>
              <a:defRPr sz="1000"/>
            </a:lvl5pPr>
            <a:lvl6pPr marL="2286086" indent="0">
              <a:buNone/>
              <a:defRPr sz="1000"/>
            </a:lvl6pPr>
            <a:lvl7pPr marL="2743303" indent="0">
              <a:buNone/>
              <a:defRPr sz="1000"/>
            </a:lvl7pPr>
            <a:lvl8pPr marL="3200519" indent="0">
              <a:buNone/>
              <a:defRPr sz="1000"/>
            </a:lvl8pPr>
            <a:lvl9pPr marL="3657736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856136-8E4B-FAC6-0C45-1EB7F9D3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51911C-E5BC-8CDC-3E1E-873DA6B7E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CB8B02-7837-75D7-A8C5-43FC764A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764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A2303C-2161-331C-F1B0-77566611F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215A290-CA21-5DC5-5601-C626111E51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1"/>
            </a:lvl1pPr>
            <a:lvl2pPr marL="457217" indent="0">
              <a:buNone/>
              <a:defRPr sz="2800"/>
            </a:lvl2pPr>
            <a:lvl3pPr marL="914434" indent="0">
              <a:buNone/>
              <a:defRPr sz="2400"/>
            </a:lvl3pPr>
            <a:lvl4pPr marL="1371651" indent="0">
              <a:buNone/>
              <a:defRPr sz="2000"/>
            </a:lvl4pPr>
            <a:lvl5pPr marL="1828869" indent="0">
              <a:buNone/>
              <a:defRPr sz="2000"/>
            </a:lvl5pPr>
            <a:lvl6pPr marL="2286086" indent="0">
              <a:buNone/>
              <a:defRPr sz="2000"/>
            </a:lvl6pPr>
            <a:lvl7pPr marL="2743303" indent="0">
              <a:buNone/>
              <a:defRPr sz="2000"/>
            </a:lvl7pPr>
            <a:lvl8pPr marL="3200519" indent="0">
              <a:buNone/>
              <a:defRPr sz="2000"/>
            </a:lvl8pPr>
            <a:lvl9pPr marL="3657736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5E0E9D1-7D72-85A8-FEF8-F02BD925F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7" indent="0">
              <a:buNone/>
              <a:defRPr sz="1400"/>
            </a:lvl2pPr>
            <a:lvl3pPr marL="914434" indent="0">
              <a:buNone/>
              <a:defRPr sz="1200"/>
            </a:lvl3pPr>
            <a:lvl4pPr marL="1371651" indent="0">
              <a:buNone/>
              <a:defRPr sz="1000"/>
            </a:lvl4pPr>
            <a:lvl5pPr marL="1828869" indent="0">
              <a:buNone/>
              <a:defRPr sz="1000"/>
            </a:lvl5pPr>
            <a:lvl6pPr marL="2286086" indent="0">
              <a:buNone/>
              <a:defRPr sz="1000"/>
            </a:lvl6pPr>
            <a:lvl7pPr marL="2743303" indent="0">
              <a:buNone/>
              <a:defRPr sz="1000"/>
            </a:lvl7pPr>
            <a:lvl8pPr marL="3200519" indent="0">
              <a:buNone/>
              <a:defRPr sz="1000"/>
            </a:lvl8pPr>
            <a:lvl9pPr marL="3657736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0898C0-484E-B201-4D7F-D438694F7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C3FF7F8-0E1E-724A-7F3B-08967A929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36F7F01-C44F-9CAF-01CC-61479BD1C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041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3276315-3E11-30A2-8522-14366513D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3E033D-3652-4343-37EB-2D15FFF54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577E31-A2A6-E27E-C82F-577071376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A1DAC8-648F-4D8B-8F22-635015EABEBE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53C28A-FD8C-8A79-71F5-15E998B291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0397D8-05FE-635D-43FA-AAFEC9CC51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C1B557-B6D4-483F-A34A-050C4F8F94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619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3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8" indent="-228608" algn="l" defTabSz="914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5" indent="-228608" algn="l" defTabSz="9144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2" indent="-228608" algn="l" defTabSz="9144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0" indent="-228608" algn="l" defTabSz="9144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77" indent="-228608" algn="l" defTabSz="9144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4" indent="-228608" algn="l" defTabSz="9144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1" indent="-228608" algn="l" defTabSz="9144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28" indent="-228608" algn="l" defTabSz="9144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45" indent="-228608" algn="l" defTabSz="9144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7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4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1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69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86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3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19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36" algn="l" defTabSz="9144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Ein Bild, das Schwarz, Dunkelheit enthält.&#10;&#10;KI-generierte Inhalte können fehlerhaft sein.">
            <a:extLst>
              <a:ext uri="{FF2B5EF4-FFF2-40B4-BE49-F238E27FC236}">
                <a16:creationId xmlns:a16="http://schemas.microsoft.com/office/drawing/2014/main" id="{83D956DD-E752-6E64-2A65-E495BC328D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pic>
        <p:nvPicPr>
          <p:cNvPr id="4" name="Grafik 3" descr="Ein Bild, das Schwarz, Dunkelheit enthält.&#10;&#10;KI-generierte Inhalte können fehlerhaft sein.">
            <a:extLst>
              <a:ext uri="{FF2B5EF4-FFF2-40B4-BE49-F238E27FC236}">
                <a16:creationId xmlns:a16="http://schemas.microsoft.com/office/drawing/2014/main" id="{C075A68A-7065-B2F2-2776-34FF40A9AC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5600" y="6373447"/>
            <a:ext cx="312614" cy="39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7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1A909-9328-89CA-94E6-E4DD7BC38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7C753E-866E-D688-0461-F78E5E61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Rules &amp; </a:t>
            </a:r>
            <a:r>
              <a:rPr lang="de-CH" dirty="0" err="1"/>
              <a:t>Mechanics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99C1C8-E64D-745B-6E72-8BA044F9E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CH" dirty="0"/>
          </a:p>
          <a:p>
            <a:pPr lvl="1"/>
            <a:endParaRPr lang="de-CH" dirty="0"/>
          </a:p>
          <a:p>
            <a:pPr marL="457217" lvl="1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0782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EB9CD-79C6-E333-B3EA-037A1E2C4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90F438-CC62-B718-610B-73ED99BC7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Rules &amp; </a:t>
            </a:r>
            <a:r>
              <a:rPr lang="de-CH" dirty="0" err="1"/>
              <a:t>Mechanics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7C29DB-0635-237C-7C78-4B743EC04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Startgeld</a:t>
            </a:r>
          </a:p>
          <a:p>
            <a:endParaRPr lang="de-CH" dirty="0"/>
          </a:p>
          <a:p>
            <a:pPr lvl="1"/>
            <a:endParaRPr lang="de-CH" dirty="0"/>
          </a:p>
          <a:p>
            <a:pPr marL="457217" lvl="1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72478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83549-49F5-9CD9-4FFE-4E7ACCB2A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C3BD94-ED3E-B776-DBDE-6700FFFAC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Rules &amp; </a:t>
            </a:r>
            <a:r>
              <a:rPr lang="de-CH" dirty="0" err="1"/>
              <a:t>Mechanics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2199A5-2A96-740E-3E9C-19B2F69EE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Startgeld</a:t>
            </a:r>
          </a:p>
          <a:p>
            <a:r>
              <a:rPr lang="de-CH" dirty="0"/>
              <a:t>Dealer-Button</a:t>
            </a:r>
          </a:p>
          <a:p>
            <a:endParaRPr lang="de-CH" dirty="0"/>
          </a:p>
          <a:p>
            <a:pPr lvl="1"/>
            <a:endParaRPr lang="de-CH" dirty="0"/>
          </a:p>
          <a:p>
            <a:pPr marL="457217" lvl="1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7290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7C9FD-7F28-D422-1625-9A0C903EC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3857AD-456C-9C24-5DDD-290D62ED1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Rules &amp; </a:t>
            </a:r>
            <a:r>
              <a:rPr lang="de-CH" dirty="0" err="1"/>
              <a:t>Mechanics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043725-2D9B-D144-5E7B-6030FF5A9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Startgeld</a:t>
            </a:r>
          </a:p>
          <a:p>
            <a:r>
              <a:rPr lang="de-CH" dirty="0"/>
              <a:t>Dealer-Button</a:t>
            </a:r>
          </a:p>
          <a:p>
            <a:r>
              <a:rPr lang="de-CH" dirty="0" err="1"/>
              <a:t>Blinds</a:t>
            </a:r>
            <a:endParaRPr lang="de-CH" dirty="0"/>
          </a:p>
          <a:p>
            <a:endParaRPr lang="de-CH" dirty="0"/>
          </a:p>
          <a:p>
            <a:pPr lvl="1"/>
            <a:endParaRPr lang="de-CH" dirty="0"/>
          </a:p>
          <a:p>
            <a:pPr marL="457217" lvl="1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04704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69ACFF-8798-1F1E-A5B4-A5A819F4C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F937C-3734-5F8C-1A68-98119D01E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Rules &amp; </a:t>
            </a:r>
            <a:r>
              <a:rPr lang="de-CH" dirty="0" err="1"/>
              <a:t>Mechanics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68DD87-1819-C45C-DEF0-BDFE40761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Startgeld</a:t>
            </a:r>
          </a:p>
          <a:p>
            <a:r>
              <a:rPr lang="de-CH" dirty="0"/>
              <a:t>Dealer-Button</a:t>
            </a:r>
          </a:p>
          <a:p>
            <a:r>
              <a:rPr lang="de-CH" dirty="0" err="1"/>
              <a:t>Blinds</a:t>
            </a:r>
            <a:endParaRPr lang="de-CH" dirty="0"/>
          </a:p>
          <a:p>
            <a:r>
              <a:rPr lang="de-CH" dirty="0"/>
              <a:t>Handkarten</a:t>
            </a:r>
          </a:p>
          <a:p>
            <a:endParaRPr lang="de-CH" dirty="0"/>
          </a:p>
          <a:p>
            <a:pPr lvl="1"/>
            <a:endParaRPr lang="de-CH" dirty="0"/>
          </a:p>
          <a:p>
            <a:pPr marL="457217" lvl="1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31743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01823-45C7-1D12-846C-992195DDE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5E08EC-19E4-B6A6-338B-AC4D38F39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Rules &amp; </a:t>
            </a:r>
            <a:r>
              <a:rPr lang="de-CH" dirty="0" err="1"/>
              <a:t>Mechanics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D25104-2EAF-4B6A-5555-22AC18F54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Startgeld</a:t>
            </a:r>
          </a:p>
          <a:p>
            <a:r>
              <a:rPr lang="de-CH" dirty="0"/>
              <a:t>Dealer-Button</a:t>
            </a:r>
          </a:p>
          <a:p>
            <a:r>
              <a:rPr lang="de-CH" dirty="0" err="1"/>
              <a:t>Blinds</a:t>
            </a:r>
            <a:endParaRPr lang="de-CH" dirty="0"/>
          </a:p>
          <a:p>
            <a:r>
              <a:rPr lang="de-CH" dirty="0"/>
              <a:t>Handkarten</a:t>
            </a:r>
          </a:p>
          <a:p>
            <a:r>
              <a:rPr lang="de-CH" dirty="0"/>
              <a:t>Gemeinschaftskarten</a:t>
            </a:r>
          </a:p>
          <a:p>
            <a:pPr lvl="1"/>
            <a:endParaRPr lang="de-CH" dirty="0"/>
          </a:p>
          <a:p>
            <a:pPr marL="457217" lvl="1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9990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6595D-9729-A610-48C0-65CACC69E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EC2C13-7563-6A9B-0C44-B868EA953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Rules &amp; </a:t>
            </a:r>
            <a:r>
              <a:rPr lang="de-CH" dirty="0" err="1"/>
              <a:t>Mechanics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986196-F5EB-4DCC-2625-A4B70F6B1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Startgeld</a:t>
            </a:r>
          </a:p>
          <a:p>
            <a:r>
              <a:rPr lang="de-CH" dirty="0"/>
              <a:t>Dealer-Button</a:t>
            </a:r>
          </a:p>
          <a:p>
            <a:r>
              <a:rPr lang="de-CH" dirty="0" err="1"/>
              <a:t>Blinds</a:t>
            </a:r>
            <a:endParaRPr lang="de-CH" dirty="0"/>
          </a:p>
          <a:p>
            <a:r>
              <a:rPr lang="de-CH" dirty="0"/>
              <a:t>Handkarten</a:t>
            </a:r>
          </a:p>
          <a:p>
            <a:r>
              <a:rPr lang="de-CH" dirty="0"/>
              <a:t>Gemeinschaftskarten</a:t>
            </a:r>
          </a:p>
          <a:p>
            <a:r>
              <a:rPr lang="de-CH" dirty="0"/>
              <a:t>Aktionsmöglichkeiten:</a:t>
            </a:r>
          </a:p>
          <a:p>
            <a:pPr lvl="1"/>
            <a:r>
              <a:rPr lang="de-CH" dirty="0" err="1"/>
              <a:t>Fold</a:t>
            </a:r>
            <a:endParaRPr lang="de-CH" dirty="0"/>
          </a:p>
          <a:p>
            <a:pPr lvl="1"/>
            <a:r>
              <a:rPr lang="de-CH" dirty="0"/>
              <a:t>Call</a:t>
            </a:r>
          </a:p>
          <a:p>
            <a:pPr lvl="1"/>
            <a:r>
              <a:rPr lang="de-CH" dirty="0"/>
              <a:t>Raise</a:t>
            </a:r>
          </a:p>
          <a:p>
            <a:pPr lvl="1"/>
            <a:r>
              <a:rPr lang="de-CH" dirty="0" err="1"/>
              <a:t>Bet</a:t>
            </a:r>
            <a:endParaRPr lang="de-CH" dirty="0"/>
          </a:p>
          <a:p>
            <a:endParaRPr lang="de-CH" dirty="0"/>
          </a:p>
          <a:p>
            <a:pPr lvl="1"/>
            <a:endParaRPr lang="de-CH" dirty="0"/>
          </a:p>
          <a:p>
            <a:pPr marL="457217" lvl="1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98916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E9AB3-C5C5-3628-DB62-0856E85AD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9E1BC3-4F01-26E9-E59B-315A1A088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Rules &amp; </a:t>
            </a:r>
            <a:r>
              <a:rPr lang="de-CH" dirty="0" err="1"/>
              <a:t>Mechanics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C0FDCA-9013-E171-68DA-068B723FF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Startgeld</a:t>
            </a:r>
          </a:p>
          <a:p>
            <a:r>
              <a:rPr lang="de-CH" dirty="0"/>
              <a:t>Dealer-Button</a:t>
            </a:r>
          </a:p>
          <a:p>
            <a:r>
              <a:rPr lang="de-CH" dirty="0" err="1"/>
              <a:t>Blinds</a:t>
            </a:r>
            <a:endParaRPr lang="de-CH" dirty="0"/>
          </a:p>
          <a:p>
            <a:r>
              <a:rPr lang="de-CH" dirty="0"/>
              <a:t>Handkarten</a:t>
            </a:r>
          </a:p>
          <a:p>
            <a:r>
              <a:rPr lang="de-CH" dirty="0"/>
              <a:t>Gemeinschaftskarten</a:t>
            </a:r>
          </a:p>
          <a:p>
            <a:r>
              <a:rPr lang="de-CH" dirty="0"/>
              <a:t>Aktionsmöglichkeiten:</a:t>
            </a:r>
          </a:p>
          <a:p>
            <a:pPr lvl="1"/>
            <a:r>
              <a:rPr lang="de-CH" dirty="0" err="1"/>
              <a:t>Fold</a:t>
            </a:r>
            <a:endParaRPr lang="de-CH" dirty="0"/>
          </a:p>
          <a:p>
            <a:pPr lvl="1"/>
            <a:r>
              <a:rPr lang="de-CH" dirty="0"/>
              <a:t>Call</a:t>
            </a:r>
          </a:p>
          <a:p>
            <a:pPr lvl="1"/>
            <a:r>
              <a:rPr lang="de-CH" dirty="0"/>
              <a:t>Raise</a:t>
            </a:r>
          </a:p>
          <a:p>
            <a:pPr lvl="1"/>
            <a:r>
              <a:rPr lang="de-CH" dirty="0" err="1"/>
              <a:t>Bet</a:t>
            </a:r>
            <a:endParaRPr lang="de-CH" dirty="0"/>
          </a:p>
          <a:p>
            <a:r>
              <a:rPr lang="de-CH" dirty="0"/>
              <a:t>Offenlegen der Karten</a:t>
            </a:r>
          </a:p>
          <a:p>
            <a:endParaRPr lang="de-CH" dirty="0"/>
          </a:p>
          <a:p>
            <a:pPr lvl="1"/>
            <a:endParaRPr lang="de-CH" dirty="0"/>
          </a:p>
          <a:p>
            <a:pPr marL="457217" lvl="1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05393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C98E3-CB7E-F83F-9F6E-B959402FE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4A57D8-B57C-1224-BF7E-20D257AE6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Beispiel </a:t>
            </a:r>
            <a:br>
              <a:rPr lang="de-CH" dirty="0"/>
            </a:br>
            <a:r>
              <a:rPr lang="de-CH" sz="3200" dirty="0"/>
              <a:t>(Reihenfolge: Julian, Jona, Matthis, Lars)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F02FEDB8-9ED5-5270-96B5-77042DADC4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5054096"/>
              </p:ext>
            </p:extLst>
          </p:nvPr>
        </p:nvGraphicFramePr>
        <p:xfrm>
          <a:off x="838200" y="1825625"/>
          <a:ext cx="105156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1028003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758683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3399363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1207340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4028535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1528815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Setup &amp; </a:t>
                      </a:r>
                      <a:r>
                        <a:rPr lang="de-CH" dirty="0" err="1">
                          <a:solidFill>
                            <a:schemeClr val="tx1"/>
                          </a:solidFill>
                        </a:rPr>
                        <a:t>Blinds</a:t>
                      </a:r>
                      <a:endParaRPr lang="de-CH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de-CH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 err="1">
                          <a:solidFill>
                            <a:schemeClr val="tx1"/>
                          </a:solidFill>
                        </a:rPr>
                        <a:t>Preflop</a:t>
                      </a:r>
                      <a:endParaRPr lang="de-CH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Flop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Turn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River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Showdown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743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Julian ist Dealer</a:t>
                      </a:r>
                    </a:p>
                    <a:p>
                      <a:pPr algn="ctr"/>
                      <a:endParaRPr lang="de-CH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b="0" dirty="0">
                          <a:solidFill>
                            <a:schemeClr val="tx1"/>
                          </a:solidFill>
                        </a:rPr>
                        <a:t>2 Handkarten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b="0" dirty="0">
                          <a:solidFill>
                            <a:schemeClr val="tx1"/>
                          </a:solidFill>
                        </a:rPr>
                        <a:t>3 Tischkarten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 4. Tischkarte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5. Tischkarte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Offenlegen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372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Jona  SB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Lars: 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Raise 1200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Lars: </a:t>
                      </a:r>
                      <a:r>
                        <a:rPr lang="de-CH" b="1" dirty="0" err="1">
                          <a:solidFill>
                            <a:schemeClr val="tx1"/>
                          </a:solidFill>
                        </a:rPr>
                        <a:t>Bet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 1000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Lars: </a:t>
                      </a:r>
                      <a:r>
                        <a:rPr lang="de-CH" b="1" dirty="0" err="1">
                          <a:solidFill>
                            <a:schemeClr val="tx1"/>
                          </a:solidFill>
                        </a:rPr>
                        <a:t>Bet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 3000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Lars: </a:t>
                      </a:r>
                      <a:r>
                        <a:rPr lang="de-CH" b="1" dirty="0" err="1">
                          <a:solidFill>
                            <a:schemeClr val="tx1"/>
                          </a:solidFill>
                        </a:rPr>
                        <a:t>Bet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 5000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Lars zeigt 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1 Paar  </a:t>
                      </a:r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(K)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528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Mathis BB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Julian: 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Call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Julian: 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Call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Julian: 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Call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Julian: 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Call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Julian zeigt 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2 Paare </a:t>
                      </a:r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(Q &amp; K)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42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Austeilen von 2 Handkarten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Jona: 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</a:rPr>
                        <a:t>Call</a:t>
                      </a:r>
                    </a:p>
                    <a:p>
                      <a:pPr algn="ctr"/>
                      <a:endParaRPr lang="de-CH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Mathis: </a:t>
                      </a:r>
                      <a:r>
                        <a:rPr lang="de-CH" b="1" dirty="0" err="1">
                          <a:solidFill>
                            <a:schemeClr val="tx1"/>
                          </a:solidFill>
                        </a:rPr>
                        <a:t>Fold</a:t>
                      </a:r>
                      <a:endParaRPr lang="de-CH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de-CH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</a:rPr>
                        <a:t>Jona: </a:t>
                      </a:r>
                      <a:r>
                        <a:rPr lang="de-CH" b="1" dirty="0" err="1">
                          <a:solidFill>
                            <a:schemeClr val="tx1"/>
                          </a:solidFill>
                        </a:rPr>
                        <a:t>Fold</a:t>
                      </a:r>
                      <a:endParaRPr lang="de-CH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CH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Julian bekommt den Pot </a:t>
                      </a:r>
                      <a:br>
                        <a:rPr lang="de-CH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de-CH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(21’600 </a:t>
                      </a:r>
                      <a:r>
                        <a:rPr lang="de-CH" b="1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chips</a:t>
                      </a:r>
                      <a:r>
                        <a:rPr lang="de-CH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  <a:endParaRPr lang="de-CH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159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014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8C4EF1-7D30-C295-5EDA-EF7DC3A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Aktueller Status – Projektverlauf &amp; Zeitplan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846499-9CD8-9E6C-C1BB-637E80016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Zeitplan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DDD7873-A195-84F3-21F6-2D4CDF3A87C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CH" dirty="0"/>
              <a:t>Verzögerungen im Ablauf</a:t>
            </a:r>
          </a:p>
          <a:p>
            <a:r>
              <a:rPr lang="de-CH" dirty="0"/>
              <a:t>Verschiebung von internen Meilensteinen</a:t>
            </a:r>
          </a:p>
          <a:p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883D65D-3A01-6298-6B6D-74BFB829F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CH" dirty="0"/>
              <a:t>Verantwortlichkeiten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044886B-EC5A-D3BA-6388-F61DEA3AB06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CH" dirty="0"/>
              <a:t>Mangelnde Eigeninitiative</a:t>
            </a:r>
          </a:p>
          <a:p>
            <a:r>
              <a:rPr lang="de-CH" dirty="0"/>
              <a:t>Compliance-problem</a:t>
            </a:r>
          </a:p>
        </p:txBody>
      </p:sp>
    </p:spTree>
    <p:extLst>
      <p:ext uri="{BB962C8B-B14F-4D97-AF65-F5344CB8AC3E}">
        <p14:creationId xmlns:p14="http://schemas.microsoft.com/office/powerpoint/2010/main" val="1728976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0A63A2-5934-CF1C-FC9D-675940E290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Goals, Rules, </a:t>
            </a:r>
            <a:r>
              <a:rPr lang="de-CH" dirty="0" err="1"/>
              <a:t>Mechanics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65546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D09C5-7209-CC05-5BAC-5B4AEC356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495A6B-25CD-1063-13B3-CAE163909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Herausforderungen &amp; Probleme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735C5B-EED8-2B5E-469F-8458AD360A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Interne Kommunikation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33E736A-9598-E6C5-EDF5-77039D3FAF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CH" dirty="0"/>
              <a:t>Defizite im Informationsfluss</a:t>
            </a:r>
          </a:p>
          <a:p>
            <a:r>
              <a:rPr lang="de-CH" dirty="0"/>
              <a:t>Fehlende Transparenz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1AF04E4-D6A6-2FBA-D5D2-DA5955EE70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CH" dirty="0"/>
              <a:t>Strukturelle Mängel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A9E701E-4667-678B-4DDA-0DB7D212EEA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CH" dirty="0"/>
              <a:t>Interne Kommunikation</a:t>
            </a:r>
          </a:p>
          <a:p>
            <a:r>
              <a:rPr lang="de-CH" dirty="0"/>
              <a:t>Fehlende Disziplin bei Richtlinien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21198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CAE307-9584-3C4C-20E2-CFA7C7AD9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Lösungsansätze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424004-ED7A-0A1E-23AA-45A8E1FCD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verbindliche Reporting-Zyklen</a:t>
            </a:r>
          </a:p>
          <a:p>
            <a:r>
              <a:rPr lang="de-DE" b="1" dirty="0"/>
              <a:t>Optimierung der Kommunikationskanäle</a:t>
            </a:r>
          </a:p>
          <a:p>
            <a:r>
              <a:rPr lang="de-DE" b="1" dirty="0"/>
              <a:t>Strikte Einhaltung der Checklisten </a:t>
            </a:r>
          </a:p>
          <a:p>
            <a:endParaRPr lang="de-DE" b="1" dirty="0"/>
          </a:p>
          <a:p>
            <a:endParaRPr lang="de-CH" dirty="0"/>
          </a:p>
        </p:txBody>
      </p:sp>
      <p:pic>
        <p:nvPicPr>
          <p:cNvPr id="2051" name="Picture 3" descr="112 Tausend Green Tick lizenzfreie Bilder, Stockfotos und ...">
            <a:extLst>
              <a:ext uri="{FF2B5EF4-FFF2-40B4-BE49-F238E27FC236}">
                <a16:creationId xmlns:a16="http://schemas.microsoft.com/office/drawing/2014/main" id="{DFDE689F-78AA-C0A0-A7A4-EEDF83D7FD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10" t="14763" r="8974" b="21618"/>
          <a:stretch>
            <a:fillRect/>
          </a:stretch>
        </p:blipFill>
        <p:spPr bwMode="auto">
          <a:xfrm>
            <a:off x="6827521" y="2763520"/>
            <a:ext cx="511498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101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D4C0F-F01A-347F-0A6A-7842D417F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Goals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A490D7-F956-88FF-042A-EE5005186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716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3E28-F27C-2EB1-5EA5-4B5321FD4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2F347B-C847-088F-D0D5-2074D89C3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Goals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AAC69A-DBEA-3906-65F4-FE6DEE484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Den Pot gewinnen </a:t>
            </a:r>
          </a:p>
        </p:txBody>
      </p:sp>
    </p:spTree>
    <p:extLst>
      <p:ext uri="{BB962C8B-B14F-4D97-AF65-F5344CB8AC3E}">
        <p14:creationId xmlns:p14="http://schemas.microsoft.com/office/powerpoint/2010/main" val="2995983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052DD-7CCF-120E-C69B-874E624AF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842A7E-4979-CD8B-3CD5-3EC21FA6E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Goals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EDB203-78ED-C77F-896A-1E5D8DA5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Den Pot gewinnen </a:t>
            </a:r>
          </a:p>
          <a:p>
            <a:r>
              <a:rPr lang="de-CH" dirty="0"/>
              <a:t>Gewinn maximieren</a:t>
            </a:r>
          </a:p>
        </p:txBody>
      </p:sp>
    </p:spTree>
    <p:extLst>
      <p:ext uri="{BB962C8B-B14F-4D97-AF65-F5344CB8AC3E}">
        <p14:creationId xmlns:p14="http://schemas.microsoft.com/office/powerpoint/2010/main" val="3440221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A42CB-1D58-1798-D9B9-2A3CD3AAA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A4A940-B465-FF60-13D5-B1CECBA9A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Goals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31910B-5E43-908D-1055-8451957B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Den Pot gewinnen </a:t>
            </a:r>
          </a:p>
          <a:p>
            <a:r>
              <a:rPr lang="de-CH" dirty="0"/>
              <a:t>Gewinn maximieren</a:t>
            </a:r>
          </a:p>
          <a:p>
            <a:r>
              <a:rPr lang="de-CH" dirty="0"/>
              <a:t>Verlust minimieren</a:t>
            </a:r>
          </a:p>
        </p:txBody>
      </p:sp>
    </p:spTree>
    <p:extLst>
      <p:ext uri="{BB962C8B-B14F-4D97-AF65-F5344CB8AC3E}">
        <p14:creationId xmlns:p14="http://schemas.microsoft.com/office/powerpoint/2010/main" val="1408236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07E39-6635-6175-8EEE-44BD8FA53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47C45C-8406-ABBE-FE52-7FE274945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Goals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43E976-8085-3CC5-0B6B-19D26ACBB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Den Pot gewinnen </a:t>
            </a:r>
          </a:p>
          <a:p>
            <a:r>
              <a:rPr lang="de-CH" dirty="0"/>
              <a:t>Gewinn maximieren</a:t>
            </a:r>
          </a:p>
          <a:p>
            <a:r>
              <a:rPr lang="de-CH" dirty="0"/>
              <a:t>Verlust minimieren</a:t>
            </a:r>
          </a:p>
          <a:p>
            <a:r>
              <a:rPr lang="de-CH" dirty="0"/>
              <a:t>Täuschung anderer</a:t>
            </a:r>
          </a:p>
        </p:txBody>
      </p:sp>
    </p:spTree>
    <p:extLst>
      <p:ext uri="{BB962C8B-B14F-4D97-AF65-F5344CB8AC3E}">
        <p14:creationId xmlns:p14="http://schemas.microsoft.com/office/powerpoint/2010/main" val="3043600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ED71A-A290-4023-F163-25B5F6623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B4E0CF-17E5-E107-E3F9-2CE42A788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Goals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D1B894-8957-B1F4-7D92-28D6B1C2E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Den Pot gewinnen </a:t>
            </a:r>
          </a:p>
          <a:p>
            <a:r>
              <a:rPr lang="de-CH" dirty="0"/>
              <a:t>Gewinn maximieren</a:t>
            </a:r>
          </a:p>
          <a:p>
            <a:r>
              <a:rPr lang="de-CH" dirty="0"/>
              <a:t>Verlust minimieren</a:t>
            </a:r>
          </a:p>
          <a:p>
            <a:r>
              <a:rPr lang="de-CH" dirty="0"/>
              <a:t>Täuschung anderer</a:t>
            </a:r>
          </a:p>
          <a:p>
            <a:r>
              <a:rPr lang="de-CH" dirty="0"/>
              <a:t>Informationsvorteil erlangen</a:t>
            </a:r>
          </a:p>
        </p:txBody>
      </p:sp>
    </p:spTree>
    <p:extLst>
      <p:ext uri="{BB962C8B-B14F-4D97-AF65-F5344CB8AC3E}">
        <p14:creationId xmlns:p14="http://schemas.microsoft.com/office/powerpoint/2010/main" val="856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9E3D2-E954-5786-121D-223C5BD1D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3BFAC5-D696-44B1-287D-20C1B475D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Goals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D6BC89-5584-2B83-269C-1A371E655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Den Pot gewinnen </a:t>
            </a:r>
          </a:p>
          <a:p>
            <a:r>
              <a:rPr lang="de-CH" dirty="0"/>
              <a:t>Gewinn maximieren</a:t>
            </a:r>
          </a:p>
          <a:p>
            <a:r>
              <a:rPr lang="de-CH" dirty="0"/>
              <a:t>Verlust minimieren</a:t>
            </a:r>
          </a:p>
          <a:p>
            <a:r>
              <a:rPr lang="de-CH" dirty="0"/>
              <a:t>Täuschung anderer</a:t>
            </a:r>
          </a:p>
          <a:p>
            <a:r>
              <a:rPr lang="de-CH" dirty="0"/>
              <a:t>Informationsvorteil erlangen</a:t>
            </a:r>
          </a:p>
          <a:p>
            <a:r>
              <a:rPr lang="de-CH" dirty="0"/>
              <a:t>Positionsspiel</a:t>
            </a:r>
          </a:p>
        </p:txBody>
      </p:sp>
    </p:spTree>
    <p:extLst>
      <p:ext uri="{BB962C8B-B14F-4D97-AF65-F5344CB8AC3E}">
        <p14:creationId xmlns:p14="http://schemas.microsoft.com/office/powerpoint/2010/main" val="4255280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931</Words>
  <Application>Microsoft Office PowerPoint</Application>
  <PresentationFormat>Breitbild</PresentationFormat>
  <Paragraphs>223</Paragraphs>
  <Slides>21</Slides>
  <Notes>20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Wingdings</vt:lpstr>
      <vt:lpstr>Office</vt:lpstr>
      <vt:lpstr>PowerPoint-Präsentation</vt:lpstr>
      <vt:lpstr>Goals, Rules, Mechanics</vt:lpstr>
      <vt:lpstr>Goals</vt:lpstr>
      <vt:lpstr>Goals</vt:lpstr>
      <vt:lpstr>Goals</vt:lpstr>
      <vt:lpstr>Goals</vt:lpstr>
      <vt:lpstr>Goals</vt:lpstr>
      <vt:lpstr>Goals</vt:lpstr>
      <vt:lpstr>Goals</vt:lpstr>
      <vt:lpstr>Rules &amp; Mechanics</vt:lpstr>
      <vt:lpstr>Rules &amp; Mechanics</vt:lpstr>
      <vt:lpstr>Rules &amp; Mechanics</vt:lpstr>
      <vt:lpstr>Rules &amp; Mechanics</vt:lpstr>
      <vt:lpstr>Rules &amp; Mechanics</vt:lpstr>
      <vt:lpstr>Rules &amp; Mechanics</vt:lpstr>
      <vt:lpstr>Rules &amp; Mechanics</vt:lpstr>
      <vt:lpstr>Rules &amp; Mechanics</vt:lpstr>
      <vt:lpstr>Beispiel  (Reihenfolge: Julian, Jona, Matthis, Lars)</vt:lpstr>
      <vt:lpstr>Aktueller Status – Projektverlauf &amp; Zeitplan</vt:lpstr>
      <vt:lpstr>Herausforderungen &amp; Probleme</vt:lpstr>
      <vt:lpstr>Lösungsansätze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julian kropff</dc:creator>
  <cp:lastModifiedBy>Jona Walpert</cp:lastModifiedBy>
  <cp:revision>14</cp:revision>
  <dcterms:created xsi:type="dcterms:W3CDTF">2026-02-24T16:12:58Z</dcterms:created>
  <dcterms:modified xsi:type="dcterms:W3CDTF">2026-04-09T12:23:48Z</dcterms:modified>
</cp:coreProperties>
</file>